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4" r:id="rId26"/>
    <p:sldId id="281" r:id="rId27"/>
    <p:sldId id="282" r:id="rId28"/>
    <p:sldId id="285" r:id="rId29"/>
    <p:sldId id="28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91C8"/>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9" autoAdjust="0"/>
    <p:restoredTop sz="94660"/>
  </p:normalViewPr>
  <p:slideViewPr>
    <p:cSldViewPr snapToGrid="0">
      <p:cViewPr varScale="1">
        <p:scale>
          <a:sx n="78" d="100"/>
          <a:sy n="78" d="100"/>
        </p:scale>
        <p:origin x="132" y="4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3811691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148872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2419576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150055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674325-744C-45F4-B1CC-CF7C0D7AE4A2}" type="datetimeFigureOut">
              <a:rPr lang="en-US" smtClean="0"/>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462728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674325-744C-45F4-B1CC-CF7C0D7AE4A2}" type="datetimeFigureOut">
              <a:rPr lang="en-US" smtClean="0"/>
              <a:t>3/6/2014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4073150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674325-744C-45F4-B1CC-CF7C0D7AE4A2}" type="datetimeFigureOut">
              <a:rPr lang="en-US" smtClean="0"/>
              <a:t>3/6/2014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3697052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674325-744C-45F4-B1CC-CF7C0D7AE4A2}" type="datetimeFigureOut">
              <a:rPr lang="en-US" smtClean="0"/>
              <a:t>3/6/2014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2390480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674325-744C-45F4-B1CC-CF7C0D7AE4A2}" type="datetimeFigureOut">
              <a:rPr lang="en-US" smtClean="0"/>
              <a:t>3/6/2014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1503255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74325-744C-45F4-B1CC-CF7C0D7AE4A2}" type="datetimeFigureOut">
              <a:rPr lang="en-US" smtClean="0"/>
              <a:t>3/6/2014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2790029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74325-744C-45F4-B1CC-CF7C0D7AE4A2}" type="datetimeFigureOut">
              <a:rPr lang="en-US" smtClean="0"/>
              <a:t>3/6/2014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485789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674325-744C-45F4-B1CC-CF7C0D7AE4A2}" type="datetimeFigureOut">
              <a:rPr lang="en-US" smtClean="0"/>
              <a:t>3/6/2014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0F5480-34FB-4E0E-83B2-349AA28E90BA}" type="slidenum">
              <a:rPr lang="en-US" smtClean="0"/>
              <a:t>‹#›</a:t>
            </a:fld>
            <a:endParaRPr lang="en-US"/>
          </a:p>
        </p:txBody>
      </p:sp>
    </p:spTree>
    <p:extLst>
      <p:ext uri="{BB962C8B-B14F-4D97-AF65-F5344CB8AC3E}">
        <p14:creationId xmlns:p14="http://schemas.microsoft.com/office/powerpoint/2010/main" val="42522881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onnellh@canandaiguaschools.org" TargetMode="External"/><Relationship Id="rId2" Type="http://schemas.openxmlformats.org/officeDocument/2006/relationships/hyperlink" Target="mailto:cheniauxv@canandaiguschools.or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4913" y="467454"/>
            <a:ext cx="9144000" cy="3512699"/>
          </a:xfrm>
        </p:spPr>
        <p:txBody>
          <a:bodyPr>
            <a:normAutofit/>
          </a:bodyPr>
          <a:lstStyle/>
          <a:p>
            <a:r>
              <a:rPr lang="en-US" sz="9600" dirty="0" err="1" smtClean="0">
                <a:latin typeface="Curlz MT" panose="04040404050702020202" pitchFamily="82" charset="0"/>
              </a:rPr>
              <a:t>Bougez</a:t>
            </a:r>
            <a:r>
              <a:rPr lang="en-US" sz="9600" dirty="0" smtClean="0">
                <a:latin typeface="Curlz MT" panose="04040404050702020202" pitchFamily="82" charset="0"/>
              </a:rPr>
              <a:t>….</a:t>
            </a:r>
            <a:r>
              <a:rPr lang="en-US" sz="9600" dirty="0" err="1" smtClean="0">
                <a:latin typeface="Curlz MT" panose="04040404050702020202" pitchFamily="82" charset="0"/>
              </a:rPr>
              <a:t>Jouez</a:t>
            </a:r>
            <a:r>
              <a:rPr lang="en-US" sz="9600" dirty="0" smtClean="0">
                <a:latin typeface="Curlz MT" panose="04040404050702020202" pitchFamily="82" charset="0"/>
              </a:rPr>
              <a:t>…</a:t>
            </a:r>
            <a:br>
              <a:rPr lang="en-US" sz="9600" dirty="0" smtClean="0">
                <a:latin typeface="Curlz MT" panose="04040404050702020202" pitchFamily="82" charset="0"/>
              </a:rPr>
            </a:br>
            <a:r>
              <a:rPr lang="en-US" sz="9600" dirty="0" err="1" smtClean="0">
                <a:latin typeface="Curlz MT" panose="04040404050702020202" pitchFamily="82" charset="0"/>
              </a:rPr>
              <a:t>Apprenez</a:t>
            </a:r>
            <a:r>
              <a:rPr lang="en-US" sz="9600" dirty="0" smtClean="0">
                <a:latin typeface="Curlz MT" panose="04040404050702020202" pitchFamily="82" charset="0"/>
              </a:rPr>
              <a:t>!!!</a:t>
            </a:r>
            <a:endParaRPr lang="en-US" sz="9600" dirty="0">
              <a:latin typeface="Curlz MT" panose="04040404050702020202" pitchFamily="82" charset="0"/>
            </a:endParaRPr>
          </a:p>
        </p:txBody>
      </p:sp>
      <p:sp>
        <p:nvSpPr>
          <p:cNvPr id="3" name="TextBox 2"/>
          <p:cNvSpPr txBox="1"/>
          <p:nvPr/>
        </p:nvSpPr>
        <p:spPr>
          <a:xfrm>
            <a:off x="2137718" y="4300152"/>
            <a:ext cx="8118389" cy="2031325"/>
          </a:xfrm>
          <a:prstGeom prst="rect">
            <a:avLst/>
          </a:prstGeom>
          <a:noFill/>
        </p:spPr>
        <p:txBody>
          <a:bodyPr wrap="square" rtlCol="0">
            <a:spAutoFit/>
          </a:bodyPr>
          <a:lstStyle/>
          <a:p>
            <a:pPr algn="ctr"/>
            <a:r>
              <a:rPr lang="en-US" dirty="0" smtClean="0">
                <a:latin typeface="Comic Sans MS" panose="030F0702030302020204" pitchFamily="66" charset="0"/>
              </a:rPr>
              <a:t>NYSAFLT Conference March 2014</a:t>
            </a:r>
          </a:p>
          <a:p>
            <a:pPr algn="ctr"/>
            <a:r>
              <a:rPr lang="en-US" dirty="0" smtClean="0">
                <a:latin typeface="Comic Sans MS" panose="030F0702030302020204" pitchFamily="66" charset="0"/>
              </a:rPr>
              <a:t>Presented by :</a:t>
            </a:r>
          </a:p>
          <a:p>
            <a:pPr algn="ctr"/>
            <a:r>
              <a:rPr lang="en-US" dirty="0" err="1" smtClean="0">
                <a:latin typeface="Comic Sans MS" panose="030F0702030302020204" pitchFamily="66" charset="0"/>
              </a:rPr>
              <a:t>Véronique</a:t>
            </a:r>
            <a:r>
              <a:rPr lang="en-US" dirty="0" smtClean="0">
                <a:latin typeface="Comic Sans MS" panose="030F0702030302020204" pitchFamily="66" charset="0"/>
              </a:rPr>
              <a:t> </a:t>
            </a:r>
            <a:r>
              <a:rPr lang="en-US" dirty="0" err="1" smtClean="0">
                <a:latin typeface="Comic Sans MS" panose="030F0702030302020204" pitchFamily="66" charset="0"/>
              </a:rPr>
              <a:t>Cheniaux</a:t>
            </a:r>
            <a:r>
              <a:rPr lang="en-US" dirty="0" smtClean="0">
                <a:latin typeface="Comic Sans MS" panose="030F0702030302020204" pitchFamily="66" charset="0"/>
              </a:rPr>
              <a:t> and Heidi Connell</a:t>
            </a:r>
          </a:p>
          <a:p>
            <a:pPr algn="ctr"/>
            <a:endParaRPr lang="en-US" dirty="0" smtClean="0">
              <a:solidFill>
                <a:schemeClr val="tx1">
                  <a:lumMod val="95000"/>
                  <a:lumOff val="5000"/>
                </a:schemeClr>
              </a:solidFill>
              <a:latin typeface="Comic Sans MS" panose="030F0702030302020204" pitchFamily="66" charset="0"/>
            </a:endParaRPr>
          </a:p>
          <a:p>
            <a:pPr algn="ctr"/>
            <a:r>
              <a:rPr lang="en-US" dirty="0" smtClean="0">
                <a:solidFill>
                  <a:schemeClr val="tx1">
                    <a:lumMod val="95000"/>
                    <a:lumOff val="5000"/>
                  </a:schemeClr>
                </a:solidFill>
                <a:latin typeface="Comic Sans MS" panose="030F0702030302020204" pitchFamily="66" charset="0"/>
                <a:hlinkClick r:id="rId2"/>
              </a:rPr>
              <a:t>cheniauxv@canandaiguschools.org</a:t>
            </a:r>
            <a:r>
              <a:rPr lang="en-US" dirty="0" smtClean="0">
                <a:solidFill>
                  <a:schemeClr val="tx1">
                    <a:lumMod val="95000"/>
                    <a:lumOff val="5000"/>
                  </a:schemeClr>
                </a:solidFill>
                <a:latin typeface="Comic Sans MS" panose="030F0702030302020204" pitchFamily="66" charset="0"/>
              </a:rPr>
              <a:t> </a:t>
            </a:r>
          </a:p>
          <a:p>
            <a:pPr algn="ctr"/>
            <a:r>
              <a:rPr lang="en-US" dirty="0" smtClean="0">
                <a:solidFill>
                  <a:schemeClr val="tx1">
                    <a:lumMod val="95000"/>
                    <a:lumOff val="5000"/>
                  </a:schemeClr>
                </a:solidFill>
                <a:latin typeface="Comic Sans MS" panose="030F0702030302020204" pitchFamily="66" charset="0"/>
                <a:hlinkClick r:id="rId3"/>
              </a:rPr>
              <a:t>connellh@canandaiguaschools.org</a:t>
            </a: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Tree>
    <p:extLst>
      <p:ext uri="{BB962C8B-B14F-4D97-AF65-F5344CB8AC3E}">
        <p14:creationId xmlns:p14="http://schemas.microsoft.com/office/powerpoint/2010/main" val="2656622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21285"/>
            <a:ext cx="10515600" cy="1325563"/>
          </a:xfrm>
        </p:spPr>
        <p:txBody>
          <a:bodyPr/>
          <a:lstStyle/>
          <a:p>
            <a:r>
              <a:rPr lang="en-US" b="1" u="sng" dirty="0">
                <a:latin typeface="Comic Sans MS" panose="030F0702030302020204" pitchFamily="66" charset="0"/>
              </a:rPr>
              <a:t>What time is it?</a:t>
            </a:r>
            <a:endParaRPr lang="en-US" dirty="0">
              <a:latin typeface="Comic Sans MS" panose="030F0702030302020204" pitchFamily="66" charset="0"/>
            </a:endParaRPr>
          </a:p>
        </p:txBody>
      </p:sp>
      <p:sp>
        <p:nvSpPr>
          <p:cNvPr id="3" name="Content Placeholder 2"/>
          <p:cNvSpPr>
            <a:spLocks noGrp="1"/>
          </p:cNvSpPr>
          <p:nvPr>
            <p:ph idx="1"/>
          </p:nvPr>
        </p:nvSpPr>
        <p:spPr>
          <a:xfrm>
            <a:off x="431800" y="1158240"/>
            <a:ext cx="10922000" cy="5537200"/>
          </a:xfrm>
        </p:spPr>
        <p:txBody>
          <a:bodyPr>
            <a:normAutofit lnSpcReduction="10000"/>
          </a:bodyPr>
          <a:lstStyle/>
          <a:p>
            <a:pPr marL="0" indent="0">
              <a:buNone/>
            </a:pPr>
            <a:r>
              <a:rPr lang="en-US" dirty="0">
                <a:latin typeface="Comic Sans MS" panose="030F0702030302020204" pitchFamily="66" charset="0"/>
              </a:rPr>
              <a:t>1. Post digital or traditional clocks showing various times around the room.</a:t>
            </a:r>
            <a:br>
              <a:rPr lang="en-US" dirty="0">
                <a:latin typeface="Comic Sans MS" panose="030F0702030302020204" pitchFamily="66" charset="0"/>
              </a:rPr>
            </a:br>
            <a:r>
              <a:rPr lang="en-US" dirty="0">
                <a:latin typeface="Comic Sans MS" panose="030F0702030302020204" pitchFamily="66" charset="0"/>
              </a:rPr>
              <a:t>2. Say times out loud and have the students point to the appropriate clock.</a:t>
            </a:r>
            <a:br>
              <a:rPr lang="en-US" dirty="0">
                <a:latin typeface="Comic Sans MS" panose="030F0702030302020204" pitchFamily="66" charset="0"/>
              </a:rPr>
            </a:br>
            <a:r>
              <a:rPr lang="en-US" dirty="0">
                <a:latin typeface="Comic Sans MS" panose="030F0702030302020204" pitchFamily="66" charset="0"/>
              </a:rPr>
              <a:t>3. Pick a student, then say a time and have the student go to that clock. Repeat until all the students are standing around the room.</a:t>
            </a:r>
            <a:br>
              <a:rPr lang="en-US" dirty="0">
                <a:latin typeface="Comic Sans MS" panose="030F0702030302020204" pitchFamily="66" charset="0"/>
              </a:rPr>
            </a:br>
            <a:r>
              <a:rPr lang="en-US" dirty="0">
                <a:latin typeface="Comic Sans MS" panose="030F0702030302020204" pitchFamily="66" charset="0"/>
              </a:rPr>
              <a:t>4. Ask the students what times are in various places.</a:t>
            </a:r>
            <a:br>
              <a:rPr lang="en-US" dirty="0">
                <a:latin typeface="Comic Sans MS" panose="030F0702030302020204" pitchFamily="66" charset="0"/>
              </a:rPr>
            </a:br>
            <a:r>
              <a:rPr lang="en-US" dirty="0">
                <a:latin typeface="Comic Sans MS" panose="030F0702030302020204" pitchFamily="66" charset="0"/>
              </a:rPr>
              <a:t>5. Point to a clock and have the students tell you the time.</a:t>
            </a:r>
            <a:br>
              <a:rPr lang="en-US" dirty="0">
                <a:latin typeface="Comic Sans MS" panose="030F0702030302020204" pitchFamily="66" charset="0"/>
              </a:rPr>
            </a:br>
            <a:r>
              <a:rPr lang="en-US" dirty="0">
                <a:latin typeface="Comic Sans MS" panose="030F0702030302020204" pitchFamily="66" charset="0"/>
              </a:rPr>
              <a:t>6. Alternatively, ask questions like what time is on the door/chalkboard/TV, etc.</a:t>
            </a:r>
            <a:br>
              <a:rPr lang="en-US" dirty="0">
                <a:latin typeface="Comic Sans MS" panose="030F0702030302020204" pitchFamily="66" charset="0"/>
              </a:rPr>
            </a:br>
            <a:r>
              <a:rPr lang="en-US" dirty="0">
                <a:latin typeface="Comic Sans MS" panose="030F0702030302020204" pitchFamily="66" charset="0"/>
              </a:rPr>
              <a:t>7. Break them into groups: girls go to 3:30, boys to 4:45.</a:t>
            </a:r>
            <a:br>
              <a:rPr lang="en-US" dirty="0">
                <a:latin typeface="Comic Sans MS" panose="030F0702030302020204" pitchFamily="66" charset="0"/>
              </a:rPr>
            </a:br>
            <a:r>
              <a:rPr lang="en-US" dirty="0">
                <a:latin typeface="Comic Sans MS" panose="030F0702030302020204" pitchFamily="66" charset="0"/>
              </a:rPr>
              <a:t>8. Blonds go to 2:15, brown hair to 5:20, and redheads to 10:45.</a:t>
            </a:r>
            <a:br>
              <a:rPr lang="en-US" dirty="0">
                <a:latin typeface="Comic Sans MS" panose="030F0702030302020204" pitchFamily="66" charset="0"/>
              </a:rPr>
            </a:br>
            <a:r>
              <a:rPr lang="en-US" dirty="0">
                <a:latin typeface="Comic Sans MS" panose="030F0702030302020204" pitchFamily="66" charset="0"/>
              </a:rPr>
              <a:t>9. This can obviously be used with other sets of vocabulary too (numbers etc.).</a:t>
            </a:r>
            <a:endParaRPr lang="en-US" dirty="0">
              <a:latin typeface="Comic Sans MS" panose="030F0702030302020204" pitchFamily="66" charset="0"/>
            </a:endParaRPr>
          </a:p>
        </p:txBody>
      </p:sp>
    </p:spTree>
    <p:extLst>
      <p:ext uri="{BB962C8B-B14F-4D97-AF65-F5344CB8AC3E}">
        <p14:creationId xmlns:p14="http://schemas.microsoft.com/office/powerpoint/2010/main" val="6508819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760" y="121285"/>
            <a:ext cx="10515600" cy="1325563"/>
          </a:xfrm>
        </p:spPr>
        <p:txBody>
          <a:bodyPr/>
          <a:lstStyle/>
          <a:p>
            <a:r>
              <a:rPr lang="en-US" b="1" u="sng" dirty="0">
                <a:latin typeface="Comic Sans MS" panose="030F0702030302020204" pitchFamily="66" charset="0"/>
              </a:rPr>
              <a:t>Pass the washcloth /Pass the bag</a:t>
            </a:r>
            <a:endParaRPr lang="en-US" dirty="0">
              <a:latin typeface="Comic Sans MS" panose="030F0702030302020204" pitchFamily="66" charset="0"/>
            </a:endParaRPr>
          </a:p>
        </p:txBody>
      </p:sp>
      <p:sp>
        <p:nvSpPr>
          <p:cNvPr id="3" name="Content Placeholder 2"/>
          <p:cNvSpPr>
            <a:spLocks noGrp="1"/>
          </p:cNvSpPr>
          <p:nvPr>
            <p:ph idx="1"/>
          </p:nvPr>
        </p:nvSpPr>
        <p:spPr>
          <a:xfrm>
            <a:off x="838200" y="1280160"/>
            <a:ext cx="10515600" cy="4896803"/>
          </a:xfrm>
        </p:spPr>
        <p:txBody>
          <a:bodyPr/>
          <a:lstStyle/>
          <a:p>
            <a:pPr marL="0" indent="0">
              <a:buNone/>
            </a:pPr>
            <a:r>
              <a:rPr lang="en-US" dirty="0">
                <a:latin typeface="Comic Sans MS" panose="030F0702030302020204" pitchFamily="66" charset="0"/>
              </a:rPr>
              <a:t>1. Put pictures or words of the vocabulary words in a bag (I use a French washcloth because of its cultural uniqueness, you could use a Mexican sombrero or German  flag, satchel etc.)</a:t>
            </a:r>
            <a:br>
              <a:rPr lang="en-US" dirty="0">
                <a:latin typeface="Comic Sans MS" panose="030F0702030302020204" pitchFamily="66" charset="0"/>
              </a:rPr>
            </a:br>
            <a:endParaRPr lang="en-US" dirty="0">
              <a:latin typeface="Comic Sans MS" panose="030F0702030302020204" pitchFamily="66" charset="0"/>
            </a:endParaRPr>
          </a:p>
          <a:p>
            <a:pPr marL="0" indent="0">
              <a:buNone/>
            </a:pPr>
            <a:r>
              <a:rPr lang="en-US" dirty="0">
                <a:latin typeface="Comic Sans MS" panose="030F0702030302020204" pitchFamily="66" charset="0"/>
              </a:rPr>
              <a:t>2. Students pass the bag while counting to ten in the target language. </a:t>
            </a:r>
          </a:p>
          <a:p>
            <a:pPr marL="0" indent="0">
              <a:buNone/>
            </a:pPr>
            <a:r>
              <a:rPr lang="en-US" dirty="0">
                <a:latin typeface="Comic Sans MS" panose="030F0702030302020204" pitchFamily="66" charset="0"/>
              </a:rPr>
              <a:t> </a:t>
            </a:r>
          </a:p>
          <a:p>
            <a:pPr marL="0" lvl="0" indent="0">
              <a:buNone/>
            </a:pPr>
            <a:r>
              <a:rPr lang="en-US" dirty="0">
                <a:latin typeface="Comic Sans MS" panose="030F0702030302020204" pitchFamily="66" charset="0"/>
              </a:rPr>
              <a:t>The student who has the bag on </a:t>
            </a:r>
            <a:r>
              <a:rPr lang="en-US" i="1" dirty="0">
                <a:latin typeface="Comic Sans MS" panose="030F0702030302020204" pitchFamily="66" charset="0"/>
              </a:rPr>
              <a:t>ten,</a:t>
            </a:r>
            <a:r>
              <a:rPr lang="en-US" dirty="0">
                <a:latin typeface="Comic Sans MS" panose="030F0702030302020204" pitchFamily="66" charset="0"/>
              </a:rPr>
              <a:t> reaches in and pulls out a picture and says the word in French (Spanish, Italian, German, etc.)</a:t>
            </a:r>
            <a:br>
              <a:rPr lang="en-US" dirty="0">
                <a:latin typeface="Comic Sans MS" panose="030F0702030302020204" pitchFamily="66" charset="0"/>
              </a:rPr>
            </a:br>
            <a:endParaRPr lang="en-US" dirty="0">
              <a:latin typeface="Comic Sans MS" panose="030F0702030302020204" pitchFamily="66" charset="0"/>
            </a:endParaRP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31402271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440" y="161925"/>
            <a:ext cx="10515600" cy="1325563"/>
          </a:xfrm>
        </p:spPr>
        <p:txBody>
          <a:bodyPr/>
          <a:lstStyle/>
          <a:p>
            <a:r>
              <a:rPr lang="en-US" b="1" u="sng" dirty="0">
                <a:latin typeface="Comic Sans MS" panose="030F0702030302020204" pitchFamily="66" charset="0"/>
              </a:rPr>
              <a:t>Rock and Roll</a:t>
            </a:r>
            <a:endParaRPr lang="en-US" dirty="0">
              <a:latin typeface="Comic Sans MS" panose="030F0702030302020204" pitchFamily="66" charset="0"/>
            </a:endParaRPr>
          </a:p>
        </p:txBody>
      </p:sp>
      <p:sp>
        <p:nvSpPr>
          <p:cNvPr id="3" name="Content Placeholder 2"/>
          <p:cNvSpPr>
            <a:spLocks noGrp="1"/>
          </p:cNvSpPr>
          <p:nvPr>
            <p:ph idx="1"/>
          </p:nvPr>
        </p:nvSpPr>
        <p:spPr>
          <a:xfrm>
            <a:off x="218440" y="1107440"/>
            <a:ext cx="11135360" cy="5567680"/>
          </a:xfrm>
        </p:spPr>
        <p:txBody>
          <a:bodyPr>
            <a:normAutofit fontScale="62500" lnSpcReduction="20000"/>
          </a:bodyPr>
          <a:lstStyle/>
          <a:p>
            <a:pPr marL="0" indent="0">
              <a:buNone/>
            </a:pPr>
            <a:r>
              <a:rPr lang="en-US" dirty="0">
                <a:latin typeface="Comic Sans MS" panose="030F0702030302020204" pitchFamily="66" charset="0"/>
              </a:rPr>
              <a:t>1. Divide the class into three teams. Position teams at the back of the classroom so team members can race to the board relay-style. Tape a line on the floor behind which all students must stand.</a:t>
            </a:r>
          </a:p>
          <a:p>
            <a:pPr marL="0" indent="0">
              <a:buNone/>
            </a:pPr>
            <a:r>
              <a:rPr lang="en-US" dirty="0">
                <a:latin typeface="Comic Sans MS" panose="030F0702030302020204" pitchFamily="66" charset="0"/>
              </a:rPr>
              <a:t>2. Designate an area of the board for each team. In each team’s area, provide a chair with a die for rolling, tape a piece of 8 x 11 paper to the board, and give each team a marker. Students will write their responses on the paper rather than the board so teams cannot “steal” each other’s answers.</a:t>
            </a:r>
          </a:p>
          <a:p>
            <a:pPr marL="0" indent="0">
              <a:buNone/>
            </a:pPr>
            <a:r>
              <a:rPr lang="en-US" dirty="0">
                <a:latin typeface="Comic Sans MS" panose="030F0702030302020204" pitchFamily="66" charset="0"/>
              </a:rPr>
              <a:t>3. Signal for the relay race to begin. At this point, the first student from each team races to the board and rolls the die. According to the number rolled, the student must write a French word with that same number of letters on the team’s paper.</a:t>
            </a:r>
          </a:p>
          <a:p>
            <a:pPr marL="0" indent="0">
              <a:buNone/>
            </a:pPr>
            <a:r>
              <a:rPr lang="en-US" dirty="0">
                <a:latin typeface="Comic Sans MS" panose="030F0702030302020204" pitchFamily="66" charset="0"/>
              </a:rPr>
              <a:t>4. When finished, the student races to tag the next team member, who races to the board to repeat the process. Encourage students who are waiting their turn to think of French words they can use for the different possible die rolls. Words cannot be repeated so students should come up with several possibilities.</a:t>
            </a:r>
          </a:p>
          <a:p>
            <a:pPr marL="0" indent="0">
              <a:buNone/>
            </a:pPr>
            <a:r>
              <a:rPr lang="en-US" dirty="0">
                <a:latin typeface="Comic Sans MS" panose="030F0702030302020204" pitchFamily="66" charset="0"/>
              </a:rPr>
              <a:t>5. To win, a team needs 21 French words as follows:</a:t>
            </a:r>
          </a:p>
          <a:p>
            <a:pPr marL="0" indent="0">
              <a:buNone/>
            </a:pPr>
            <a:r>
              <a:rPr lang="en-US" dirty="0">
                <a:latin typeface="Comic Sans MS" panose="030F0702030302020204" pitchFamily="66" charset="0"/>
              </a:rPr>
              <a:t>• one one-letter word</a:t>
            </a:r>
          </a:p>
          <a:p>
            <a:pPr marL="0" indent="0">
              <a:buNone/>
            </a:pPr>
            <a:r>
              <a:rPr lang="en-US" dirty="0">
                <a:latin typeface="Comic Sans MS" panose="030F0702030302020204" pitchFamily="66" charset="0"/>
              </a:rPr>
              <a:t>• two two-lettered words</a:t>
            </a:r>
          </a:p>
          <a:p>
            <a:pPr marL="0" indent="0">
              <a:buNone/>
            </a:pPr>
            <a:r>
              <a:rPr lang="en-US" dirty="0">
                <a:latin typeface="Comic Sans MS" panose="030F0702030302020204" pitchFamily="66" charset="0"/>
              </a:rPr>
              <a:t>• three three-lettered words</a:t>
            </a:r>
          </a:p>
          <a:p>
            <a:pPr marL="0" indent="0">
              <a:buNone/>
            </a:pPr>
            <a:r>
              <a:rPr lang="en-US" dirty="0">
                <a:latin typeface="Comic Sans MS" panose="030F0702030302020204" pitchFamily="66" charset="0"/>
              </a:rPr>
              <a:t>• four four-lettered words</a:t>
            </a:r>
          </a:p>
          <a:p>
            <a:pPr marL="0" indent="0">
              <a:buNone/>
            </a:pPr>
            <a:r>
              <a:rPr lang="en-US" dirty="0">
                <a:latin typeface="Comic Sans MS" panose="030F0702030302020204" pitchFamily="66" charset="0"/>
              </a:rPr>
              <a:t>• five five-lettered words</a:t>
            </a:r>
          </a:p>
          <a:p>
            <a:pPr marL="0" indent="0">
              <a:buNone/>
            </a:pPr>
            <a:r>
              <a:rPr lang="en-US" dirty="0">
                <a:latin typeface="Comic Sans MS" panose="030F0702030302020204" pitchFamily="66" charset="0"/>
              </a:rPr>
              <a:t>• six six-lettered words</a:t>
            </a:r>
          </a:p>
          <a:p>
            <a:pPr marL="0" indent="0">
              <a:buNone/>
            </a:pPr>
            <a:r>
              <a:rPr lang="en-US" dirty="0">
                <a:latin typeface="Comic Sans MS" panose="030F0702030302020204" pitchFamily="66" charset="0"/>
              </a:rPr>
              <a:t>Award a prize to members of the winning team.</a:t>
            </a:r>
          </a:p>
        </p:txBody>
      </p:sp>
    </p:spTree>
    <p:extLst>
      <p:ext uri="{BB962C8B-B14F-4D97-AF65-F5344CB8AC3E}">
        <p14:creationId xmlns:p14="http://schemas.microsoft.com/office/powerpoint/2010/main" val="35556461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Mind your manners</a:t>
            </a:r>
            <a:endParaRPr lang="en-US" dirty="0">
              <a:latin typeface="Comic Sans MS" panose="030F0702030302020204" pitchFamily="66" charset="0"/>
            </a:endParaRPr>
          </a:p>
        </p:txBody>
      </p:sp>
      <p:sp>
        <p:nvSpPr>
          <p:cNvPr id="3" name="Content Placeholder 2"/>
          <p:cNvSpPr>
            <a:spLocks noGrp="1"/>
          </p:cNvSpPr>
          <p:nvPr>
            <p:ph idx="1"/>
          </p:nvPr>
        </p:nvSpPr>
        <p:spPr>
          <a:xfrm>
            <a:off x="477520" y="1473200"/>
            <a:ext cx="10876280" cy="4703763"/>
          </a:xfrm>
        </p:spPr>
        <p:txBody>
          <a:bodyPr>
            <a:normAutofit fontScale="77500" lnSpcReduction="20000"/>
          </a:bodyPr>
          <a:lstStyle/>
          <a:p>
            <a:pPr marL="0" indent="0">
              <a:buNone/>
            </a:pPr>
            <a:r>
              <a:rPr lang="en-US" dirty="0">
                <a:latin typeface="Comic Sans MS" panose="030F0702030302020204" pitchFamily="66" charset="0"/>
              </a:rPr>
              <a:t>1. Instruct students to choose one object of their own to use (this can be as simple as a pencil, a backpack or whatever students have with them at their desks). It is not necessary for the student to know the French word for the object chosen.</a:t>
            </a:r>
          </a:p>
          <a:p>
            <a:pPr marL="0" indent="0">
              <a:buNone/>
            </a:pPr>
            <a:r>
              <a:rPr lang="en-US" dirty="0">
                <a:latin typeface="Comic Sans MS" panose="030F0702030302020204" pitchFamily="66" charset="0"/>
              </a:rPr>
              <a:t>2. Students stand up and wander around the room having brief exchanges of politeness with others in class. When any two students come together, they will greet each other appropriately (</a:t>
            </a:r>
            <a:r>
              <a:rPr lang="en-US" b="1" i="1" dirty="0">
                <a:latin typeface="Comic Sans MS" panose="030F0702030302020204" pitchFamily="66" charset="0"/>
              </a:rPr>
              <a:t>Bonjour ! / </a:t>
            </a:r>
            <a:r>
              <a:rPr lang="en-US" b="1" i="1" dirty="0" err="1">
                <a:latin typeface="Comic Sans MS" panose="030F0702030302020204" pitchFamily="66" charset="0"/>
              </a:rPr>
              <a:t>Ça</a:t>
            </a:r>
            <a:r>
              <a:rPr lang="en-US" b="1" i="1" dirty="0">
                <a:latin typeface="Comic Sans MS" panose="030F0702030302020204" pitchFamily="66" charset="0"/>
              </a:rPr>
              <a:t> </a:t>
            </a:r>
            <a:r>
              <a:rPr lang="en-US" b="1" i="1" dirty="0" err="1">
                <a:latin typeface="Comic Sans MS" panose="030F0702030302020204" pitchFamily="66" charset="0"/>
              </a:rPr>
              <a:t>va</a:t>
            </a:r>
            <a:r>
              <a:rPr lang="en-US" b="1" i="1" dirty="0">
                <a:latin typeface="Comic Sans MS" panose="030F0702030302020204" pitchFamily="66" charset="0"/>
              </a:rPr>
              <a:t> ? Hello!  How are you?</a:t>
            </a:r>
            <a:r>
              <a:rPr lang="en-US" dirty="0">
                <a:latin typeface="Comic Sans MS" panose="030F0702030302020204" pitchFamily="66" charset="0"/>
              </a:rPr>
              <a:t>) and then “notice” the item that the other student has.</a:t>
            </a:r>
          </a:p>
          <a:p>
            <a:pPr marL="0" indent="0">
              <a:buNone/>
            </a:pPr>
            <a:r>
              <a:rPr lang="en-US" dirty="0">
                <a:latin typeface="Comic Sans MS" panose="030F0702030302020204" pitchFamily="66" charset="0"/>
              </a:rPr>
              <a:t>3. One student will first ask the other student for an item by pointing at the item and using the phrase </a:t>
            </a:r>
            <a:r>
              <a:rPr lang="en-US" b="1" i="1" dirty="0" err="1">
                <a:latin typeface="Comic Sans MS" panose="030F0702030302020204" pitchFamily="66" charset="0"/>
              </a:rPr>
              <a:t>s’il</a:t>
            </a:r>
            <a:r>
              <a:rPr lang="en-US" b="1" i="1" dirty="0">
                <a:latin typeface="Comic Sans MS" panose="030F0702030302020204" pitchFamily="66" charset="0"/>
              </a:rPr>
              <a:t> </a:t>
            </a:r>
            <a:r>
              <a:rPr lang="en-US" b="1" i="1" dirty="0" err="1">
                <a:latin typeface="Comic Sans MS" panose="030F0702030302020204" pitchFamily="66" charset="0"/>
              </a:rPr>
              <a:t>vous</a:t>
            </a:r>
            <a:r>
              <a:rPr lang="en-US" b="1" i="1" dirty="0">
                <a:latin typeface="Comic Sans MS" panose="030F0702030302020204" pitchFamily="66" charset="0"/>
              </a:rPr>
              <a:t> </a:t>
            </a:r>
            <a:r>
              <a:rPr lang="en-US" b="1" i="1" dirty="0" err="1">
                <a:latin typeface="Comic Sans MS" panose="030F0702030302020204" pitchFamily="66" charset="0"/>
              </a:rPr>
              <a:t>plaît</a:t>
            </a:r>
            <a:r>
              <a:rPr lang="en-US" dirty="0">
                <a:latin typeface="Comic Sans MS" panose="030F0702030302020204" pitchFamily="66" charset="0"/>
              </a:rPr>
              <a:t>./</a:t>
            </a:r>
            <a:r>
              <a:rPr lang="en-US" b="1" i="1" dirty="0">
                <a:latin typeface="Comic Sans MS" panose="030F0702030302020204" pitchFamily="66" charset="0"/>
              </a:rPr>
              <a:t>please, </a:t>
            </a:r>
            <a:r>
              <a:rPr lang="en-US" dirty="0">
                <a:latin typeface="Comic Sans MS" panose="030F0702030302020204" pitchFamily="66" charset="0"/>
              </a:rPr>
              <a:t>The second student must then give the student the item. At this point, the first student will say </a:t>
            </a:r>
            <a:r>
              <a:rPr lang="en-US" b="1" i="1" dirty="0">
                <a:latin typeface="Comic Sans MS" panose="030F0702030302020204" pitchFamily="66" charset="0"/>
              </a:rPr>
              <a:t>merci/thank you </a:t>
            </a:r>
            <a:r>
              <a:rPr lang="en-US" dirty="0">
                <a:latin typeface="Comic Sans MS" panose="030F0702030302020204" pitchFamily="66" charset="0"/>
              </a:rPr>
              <a:t>to which the second student must respond with </a:t>
            </a:r>
            <a:r>
              <a:rPr lang="en-US" b="1" i="1" dirty="0">
                <a:latin typeface="Comic Sans MS" panose="030F0702030302020204" pitchFamily="66" charset="0"/>
              </a:rPr>
              <a:t>je </a:t>
            </a:r>
            <a:r>
              <a:rPr lang="en-US" b="1" i="1" dirty="0" err="1">
                <a:latin typeface="Comic Sans MS" panose="030F0702030302020204" pitchFamily="66" charset="0"/>
              </a:rPr>
              <a:t>vous</a:t>
            </a:r>
            <a:r>
              <a:rPr lang="en-US" b="1" i="1" dirty="0">
                <a:latin typeface="Comic Sans MS" panose="030F0702030302020204" pitchFamily="66" charset="0"/>
              </a:rPr>
              <a:t> en </a:t>
            </a:r>
            <a:r>
              <a:rPr lang="en-US" b="1" i="1" dirty="0" err="1">
                <a:latin typeface="Comic Sans MS" panose="030F0702030302020204" pitchFamily="66" charset="0"/>
              </a:rPr>
              <a:t>prie</a:t>
            </a:r>
            <a:r>
              <a:rPr lang="en-US" b="1" i="1" dirty="0">
                <a:latin typeface="Comic Sans MS" panose="030F0702030302020204" pitchFamily="66" charset="0"/>
              </a:rPr>
              <a:t>/you are welcome</a:t>
            </a:r>
            <a:r>
              <a:rPr lang="en-US" dirty="0">
                <a:latin typeface="Comic Sans MS" panose="030F0702030302020204" pitchFamily="66" charset="0"/>
              </a:rPr>
              <a:t>.</a:t>
            </a:r>
          </a:p>
          <a:p>
            <a:pPr marL="0" indent="0">
              <a:buNone/>
            </a:pPr>
            <a:r>
              <a:rPr lang="en-US" dirty="0">
                <a:latin typeface="Comic Sans MS" panose="030F0702030302020204" pitchFamily="66" charset="0"/>
              </a:rPr>
              <a:t>4. The students will then circulate, looking for other students with whom to continue trading their constantly changing items. One important rule is that the same two students may only have one meeting during the entire activity, which forces all students to get involved with others in the class.</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9264964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2081"/>
            <a:ext cx="10515600" cy="1188719"/>
          </a:xfrm>
        </p:spPr>
        <p:txBody>
          <a:bodyPr/>
          <a:lstStyle/>
          <a:p>
            <a:r>
              <a:rPr lang="en-US" b="1" u="sng" dirty="0">
                <a:latin typeface="Comic Sans MS" panose="030F0702030302020204" pitchFamily="66" charset="0"/>
              </a:rPr>
              <a:t>I’ve Got Your Back</a:t>
            </a:r>
            <a:endParaRPr lang="en-US" dirty="0">
              <a:latin typeface="Comic Sans MS" panose="030F0702030302020204" pitchFamily="66" charset="0"/>
            </a:endParaRPr>
          </a:p>
        </p:txBody>
      </p:sp>
      <p:sp>
        <p:nvSpPr>
          <p:cNvPr id="3" name="Content Placeholder 2"/>
          <p:cNvSpPr>
            <a:spLocks noGrp="1"/>
          </p:cNvSpPr>
          <p:nvPr>
            <p:ph idx="1"/>
          </p:nvPr>
        </p:nvSpPr>
        <p:spPr>
          <a:xfrm>
            <a:off x="294640" y="1188720"/>
            <a:ext cx="11059160" cy="5405120"/>
          </a:xfrm>
        </p:spPr>
        <p:txBody>
          <a:bodyPr>
            <a:normAutofit fontScale="62500" lnSpcReduction="20000"/>
          </a:bodyPr>
          <a:lstStyle/>
          <a:p>
            <a:pPr marL="0" indent="0">
              <a:buNone/>
            </a:pPr>
            <a:r>
              <a:rPr lang="en-US" dirty="0">
                <a:latin typeface="Comic Sans MS" panose="030F0702030302020204" pitchFamily="66" charset="0"/>
              </a:rPr>
              <a:t>This is a funny activity to get more advanced students speaking a FL. Although beginning students will be able to ask simple yes/no questions, they will probably not know enough vocabulary or verbs to fully appreciate the activity.</a:t>
            </a:r>
          </a:p>
          <a:p>
            <a:pPr marL="0" indent="0">
              <a:buNone/>
            </a:pPr>
            <a:r>
              <a:rPr lang="en-US" dirty="0">
                <a:latin typeface="Comic Sans MS" panose="030F0702030302020204" pitchFamily="66" charset="0"/>
              </a:rPr>
              <a:t> </a:t>
            </a:r>
          </a:p>
          <a:p>
            <a:pPr marL="0" indent="0">
              <a:buNone/>
            </a:pPr>
            <a:r>
              <a:rPr lang="en-US" dirty="0">
                <a:latin typeface="Comic Sans MS" panose="030F0702030302020204" pitchFamily="66" charset="0"/>
              </a:rPr>
              <a:t>1. Prepare a set of index cards with the names of famous people written on one side. </a:t>
            </a:r>
            <a:r>
              <a:rPr lang="en-US" dirty="0" smtClean="0">
                <a:latin typeface="Comic Sans MS" panose="030F0702030302020204" pitchFamily="66" charset="0"/>
              </a:rPr>
              <a:t>You </a:t>
            </a:r>
            <a:r>
              <a:rPr lang="en-US" dirty="0">
                <a:latin typeface="Comic Sans MS" panose="030F0702030302020204" pitchFamily="66" charset="0"/>
              </a:rPr>
              <a:t>will need an index card for each student in the class. </a:t>
            </a:r>
          </a:p>
          <a:p>
            <a:pPr marL="0" indent="0">
              <a:buNone/>
            </a:pPr>
            <a:r>
              <a:rPr lang="en-US" u="sng" dirty="0" smtClean="0">
                <a:latin typeface="Comic Sans MS" panose="030F0702030302020204" pitchFamily="66" charset="0"/>
              </a:rPr>
              <a:t>2</a:t>
            </a:r>
            <a:r>
              <a:rPr lang="en-US" u="sng" dirty="0">
                <a:latin typeface="Comic Sans MS" panose="030F0702030302020204" pitchFamily="66" charset="0"/>
              </a:rPr>
              <a:t>. Punch a hole</a:t>
            </a:r>
            <a:r>
              <a:rPr lang="en-US" dirty="0">
                <a:latin typeface="Comic Sans MS" panose="030F0702030302020204" pitchFamily="66" charset="0"/>
              </a:rPr>
              <a:t> in one end of each index card. Thread a piece of yarn through the holes long enough to make a “necklace.” Tie a knot at the ends of the yarn.</a:t>
            </a:r>
          </a:p>
          <a:p>
            <a:pPr marL="0" indent="0">
              <a:buNone/>
            </a:pPr>
            <a:r>
              <a:rPr lang="en-US" dirty="0" smtClean="0">
                <a:latin typeface="Comic Sans MS" panose="030F0702030302020204" pitchFamily="66" charset="0"/>
              </a:rPr>
              <a:t>3</a:t>
            </a:r>
            <a:r>
              <a:rPr lang="en-US" dirty="0">
                <a:latin typeface="Comic Sans MS" panose="030F0702030302020204" pitchFamily="66" charset="0"/>
              </a:rPr>
              <a:t>. To begin the activity, line up all students so that they are facing a wall.</a:t>
            </a:r>
          </a:p>
          <a:p>
            <a:pPr marL="0" indent="0">
              <a:buNone/>
            </a:pPr>
            <a:r>
              <a:rPr lang="en-US" dirty="0" smtClean="0">
                <a:latin typeface="Comic Sans MS" panose="030F0702030302020204" pitchFamily="66" charset="0"/>
              </a:rPr>
              <a:t>4</a:t>
            </a:r>
            <a:r>
              <a:rPr lang="en-US" dirty="0">
                <a:latin typeface="Comic Sans MS" panose="030F0702030302020204" pitchFamily="66" charset="0"/>
              </a:rPr>
              <a:t>. Hang index cards around each student’s neck so the cards hang down their backs. The students should not be able to see their own cards, but should be able to see everyone else’s.</a:t>
            </a:r>
          </a:p>
          <a:p>
            <a:pPr marL="0" indent="0">
              <a:buNone/>
            </a:pPr>
            <a:r>
              <a:rPr lang="en-US" dirty="0" smtClean="0">
                <a:latin typeface="Comic Sans MS" panose="030F0702030302020204" pitchFamily="66" charset="0"/>
              </a:rPr>
              <a:t>5</a:t>
            </a:r>
            <a:r>
              <a:rPr lang="en-US" dirty="0">
                <a:latin typeface="Comic Sans MS" panose="030F0702030302020204" pitchFamily="66" charset="0"/>
              </a:rPr>
              <a:t>. As soon as everyone has a card, signal students to mix and mingle to discover their own identity .They do this by going up to other students and asking one yes/no question in French, trying to gather information about their own identities. Depending on how well a student does at asking narrowing questions, this may go quickly for some students and take longer for others. </a:t>
            </a:r>
          </a:p>
          <a:p>
            <a:pPr marL="0" indent="0">
              <a:buNone/>
            </a:pPr>
            <a:r>
              <a:rPr lang="en-US" dirty="0" smtClean="0">
                <a:latin typeface="Comic Sans MS" panose="030F0702030302020204" pitchFamily="66" charset="0"/>
              </a:rPr>
              <a:t>6. </a:t>
            </a:r>
            <a:r>
              <a:rPr lang="en-US" dirty="0">
                <a:latin typeface="Comic Sans MS" panose="030F0702030302020204" pitchFamily="66" charset="0"/>
              </a:rPr>
              <a:t>As soon as students think they know their identity, they should verify this with you. If correct, collect the necklace. Students then continue to mingle so they can answer questions for other students who are still trying to guess their identities</a:t>
            </a:r>
            <a:r>
              <a:rPr lang="en-US" dirty="0" smtClean="0">
                <a:latin typeface="Comic Sans MS" panose="030F0702030302020204" pitchFamily="66" charset="0"/>
              </a:rPr>
              <a:t>.</a:t>
            </a:r>
            <a:endParaRPr lang="en-US" dirty="0">
              <a:latin typeface="Comic Sans MS" panose="030F0702030302020204" pitchFamily="66" charset="0"/>
            </a:endParaRPr>
          </a:p>
          <a:p>
            <a:pPr marL="0" indent="0">
              <a:buNone/>
            </a:pPr>
            <a:r>
              <a:rPr lang="en-US" dirty="0">
                <a:latin typeface="Comic Sans MS" panose="030F0702030302020204" pitchFamily="66" charset="0"/>
              </a:rPr>
              <a:t>7. The activity ends when all students have guessed their own identities.</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709648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Le relay de la </a:t>
            </a:r>
            <a:r>
              <a:rPr lang="en-US" b="1" u="sng" dirty="0" err="1"/>
              <a:t>conjugaison</a:t>
            </a:r>
            <a:r>
              <a:rPr lang="en-US" b="1" u="sng" dirty="0"/>
              <a:t> 1 </a:t>
            </a:r>
            <a:endParaRPr lang="en-US" dirty="0">
              <a:latin typeface="Comic Sans MS" panose="030F0702030302020204" pitchFamily="66" charset="0"/>
            </a:endParaRPr>
          </a:p>
        </p:txBody>
      </p:sp>
      <p:sp>
        <p:nvSpPr>
          <p:cNvPr id="3" name="Content Placeholder 2"/>
          <p:cNvSpPr>
            <a:spLocks noGrp="1"/>
          </p:cNvSpPr>
          <p:nvPr>
            <p:ph idx="1"/>
          </p:nvPr>
        </p:nvSpPr>
        <p:spPr>
          <a:xfrm>
            <a:off x="506627" y="1495168"/>
            <a:ext cx="10847173" cy="4681795"/>
          </a:xfrm>
        </p:spPr>
        <p:txBody>
          <a:bodyPr>
            <a:normAutofit lnSpcReduction="10000"/>
          </a:bodyPr>
          <a:lstStyle/>
          <a:p>
            <a:pPr marL="0" indent="0">
              <a:buNone/>
            </a:pPr>
            <a:r>
              <a:rPr lang="en-US" dirty="0">
                <a:latin typeface="Comic Sans MS" panose="030F0702030302020204" pitchFamily="66" charset="0"/>
              </a:rPr>
              <a:t>1. The class is divided into teams.</a:t>
            </a:r>
            <a:br>
              <a:rPr lang="en-US" dirty="0">
                <a:latin typeface="Comic Sans MS" panose="030F0702030302020204" pitchFamily="66" charset="0"/>
              </a:rPr>
            </a:br>
            <a:r>
              <a:rPr lang="en-US" dirty="0">
                <a:latin typeface="Comic Sans MS" panose="030F0702030302020204" pitchFamily="66" charset="0"/>
              </a:rPr>
              <a:t>2. Each team has a container filled with infinitives (each team has the same verbs.)</a:t>
            </a:r>
            <a:br>
              <a:rPr lang="en-US" dirty="0">
                <a:latin typeface="Comic Sans MS" panose="030F0702030302020204" pitchFamily="66" charset="0"/>
              </a:rPr>
            </a:br>
            <a:r>
              <a:rPr lang="en-US" dirty="0">
                <a:latin typeface="Comic Sans MS" panose="030F0702030302020204" pitchFamily="66" charset="0"/>
              </a:rPr>
              <a:t>3. The first student from each team takes an infinitive (on a slip of paper) from the container, runs to the board and conjugates it as quickly as he/she can.</a:t>
            </a:r>
            <a:br>
              <a:rPr lang="en-US" dirty="0">
                <a:latin typeface="Comic Sans MS" panose="030F0702030302020204" pitchFamily="66" charset="0"/>
              </a:rPr>
            </a:br>
            <a:r>
              <a:rPr lang="en-US" dirty="0">
                <a:latin typeface="Comic Sans MS" panose="030F0702030302020204" pitchFamily="66" charset="0"/>
              </a:rPr>
              <a:t>4. The teacher gives a thumbs up or down. If it is correct, the student runs to the back of the room to deposit the word in another container. If it is wrong, the verb is put back in the "pot."</a:t>
            </a:r>
            <a:br>
              <a:rPr lang="en-US" dirty="0">
                <a:latin typeface="Comic Sans MS" panose="030F0702030302020204" pitchFamily="66" charset="0"/>
              </a:rPr>
            </a:br>
            <a:r>
              <a:rPr lang="en-US" dirty="0">
                <a:latin typeface="Comic Sans MS" panose="030F0702030302020204" pitchFamily="66" charset="0"/>
              </a:rPr>
              <a:t>5. The first student goes to the back of the line and the second student takes over, etc.</a:t>
            </a:r>
            <a:br>
              <a:rPr lang="en-US" dirty="0">
                <a:latin typeface="Comic Sans MS" panose="030F0702030302020204" pitchFamily="66" charset="0"/>
              </a:rPr>
            </a:br>
            <a:r>
              <a:rPr lang="en-US" dirty="0">
                <a:latin typeface="Comic Sans MS" panose="030F0702030302020204" pitchFamily="66" charset="0"/>
              </a:rPr>
              <a:t>6. The first team to complete all the infinitives wins.</a:t>
            </a:r>
            <a:endParaRPr lang="en-US" dirty="0">
              <a:latin typeface="Comic Sans MS" panose="030F0702030302020204" pitchFamily="66" charset="0"/>
            </a:endParaRPr>
          </a:p>
        </p:txBody>
      </p:sp>
    </p:spTree>
    <p:extLst>
      <p:ext uri="{BB962C8B-B14F-4D97-AF65-F5344CB8AC3E}">
        <p14:creationId xmlns:p14="http://schemas.microsoft.com/office/powerpoint/2010/main" val="3764522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140" y="377482"/>
            <a:ext cx="10515600" cy="1325563"/>
          </a:xfrm>
        </p:spPr>
        <p:txBody>
          <a:bodyPr/>
          <a:lstStyle/>
          <a:p>
            <a:r>
              <a:rPr lang="en-US" b="1" u="sng" dirty="0">
                <a:latin typeface="Comic Sans MS" panose="030F0702030302020204" pitchFamily="66" charset="0"/>
              </a:rPr>
              <a:t>Verb Conjugation Relay Race #2 </a:t>
            </a:r>
            <a:endParaRPr lang="en-US" dirty="0">
              <a:latin typeface="Comic Sans MS" panose="030F0702030302020204" pitchFamily="66" charset="0"/>
            </a:endParaRPr>
          </a:p>
        </p:txBody>
      </p:sp>
      <p:sp>
        <p:nvSpPr>
          <p:cNvPr id="3" name="Content Placeholder 2"/>
          <p:cNvSpPr>
            <a:spLocks noGrp="1"/>
          </p:cNvSpPr>
          <p:nvPr>
            <p:ph idx="1"/>
          </p:nvPr>
        </p:nvSpPr>
        <p:spPr>
          <a:xfrm>
            <a:off x="455140" y="1556951"/>
            <a:ext cx="10898660" cy="5029200"/>
          </a:xfrm>
        </p:spPr>
        <p:txBody>
          <a:bodyPr>
            <a:normAutofit fontScale="92500" lnSpcReduction="20000"/>
          </a:bodyPr>
          <a:lstStyle/>
          <a:p>
            <a:pPr marL="0" indent="0">
              <a:buNone/>
            </a:pPr>
            <a:r>
              <a:rPr lang="en-US" dirty="0">
                <a:latin typeface="Comic Sans MS" panose="030F0702030302020204" pitchFamily="66" charset="0"/>
              </a:rPr>
              <a:t>1. There are many variations of this game. </a:t>
            </a:r>
          </a:p>
          <a:p>
            <a:pPr marL="0" indent="0">
              <a:buNone/>
            </a:pPr>
            <a:r>
              <a:rPr lang="en-US" dirty="0">
                <a:latin typeface="Comic Sans MS" panose="030F0702030302020204" pitchFamily="66" charset="0"/>
              </a:rPr>
              <a:t>2. The class is divided into teams. The players take turns. Only the player whose turn it is may write a form. There is no talking among the team members during play.</a:t>
            </a:r>
            <a:br>
              <a:rPr lang="en-US" dirty="0">
                <a:latin typeface="Comic Sans MS" panose="030F0702030302020204" pitchFamily="66" charset="0"/>
              </a:rPr>
            </a:br>
            <a:r>
              <a:rPr lang="en-US" dirty="0">
                <a:latin typeface="Comic Sans MS" panose="030F0702030302020204" pitchFamily="66" charset="0"/>
              </a:rPr>
              <a:t>3. Have the remaining players wait in line a few feet back from the board. </a:t>
            </a:r>
          </a:p>
          <a:p>
            <a:pPr marL="0" indent="0">
              <a:buNone/>
            </a:pPr>
            <a:r>
              <a:rPr lang="en-US" dirty="0">
                <a:latin typeface="Comic Sans MS" panose="030F0702030302020204" pitchFamily="66" charset="0"/>
              </a:rPr>
              <a:t>4. Each team may only have one piece of chalk, pen, or marker.</a:t>
            </a:r>
            <a:br>
              <a:rPr lang="en-US" dirty="0">
                <a:latin typeface="Comic Sans MS" panose="030F0702030302020204" pitchFamily="66" charset="0"/>
              </a:rPr>
            </a:br>
            <a:r>
              <a:rPr lang="en-US" dirty="0">
                <a:latin typeface="Comic Sans MS" panose="030F0702030302020204" pitchFamily="66" charset="0"/>
              </a:rPr>
              <a:t>5. Teacher calls out a verb in English.</a:t>
            </a:r>
            <a:br>
              <a:rPr lang="en-US" dirty="0">
                <a:latin typeface="Comic Sans MS" panose="030F0702030302020204" pitchFamily="66" charset="0"/>
              </a:rPr>
            </a:br>
            <a:r>
              <a:rPr lang="en-US" dirty="0">
                <a:latin typeface="Comic Sans MS" panose="030F0702030302020204" pitchFamily="66" charset="0"/>
              </a:rPr>
              <a:t>6. The first player writes the infinitive in the TL, then passes the chalk, pen, </a:t>
            </a:r>
            <a:r>
              <a:rPr lang="en-US" dirty="0" err="1">
                <a:latin typeface="Comic Sans MS" panose="030F0702030302020204" pitchFamily="66" charset="0"/>
              </a:rPr>
              <a:t>etc</a:t>
            </a:r>
            <a:r>
              <a:rPr lang="en-US" dirty="0">
                <a:latin typeface="Comic Sans MS" panose="030F0702030302020204" pitchFamily="66" charset="0"/>
              </a:rPr>
              <a:t> to the next player. The next player writes the “je/</a:t>
            </a:r>
            <a:r>
              <a:rPr lang="en-US" dirty="0" err="1">
                <a:latin typeface="Comic Sans MS" panose="030F0702030302020204" pitchFamily="66" charset="0"/>
              </a:rPr>
              <a:t>yo</a:t>
            </a:r>
            <a:r>
              <a:rPr lang="en-US" dirty="0">
                <a:latin typeface="Comic Sans MS" panose="030F0702030302020204" pitchFamily="66" charset="0"/>
              </a:rPr>
              <a:t>/</a:t>
            </a:r>
            <a:r>
              <a:rPr lang="en-US" dirty="0" err="1">
                <a:latin typeface="Comic Sans MS" panose="030F0702030302020204" pitchFamily="66" charset="0"/>
              </a:rPr>
              <a:t>Ich</a:t>
            </a:r>
            <a:r>
              <a:rPr lang="en-US" dirty="0">
                <a:latin typeface="Comic Sans MS" panose="030F0702030302020204" pitchFamily="66" charset="0"/>
              </a:rPr>
              <a:t>/I” form. The third player writes the “</a:t>
            </a:r>
            <a:r>
              <a:rPr lang="en-US" dirty="0" err="1">
                <a:latin typeface="Comic Sans MS" panose="030F0702030302020204" pitchFamily="66" charset="0"/>
              </a:rPr>
              <a:t>tu</a:t>
            </a:r>
            <a:r>
              <a:rPr lang="en-US" dirty="0">
                <a:latin typeface="Comic Sans MS" panose="030F0702030302020204" pitchFamily="66" charset="0"/>
              </a:rPr>
              <a:t>/</a:t>
            </a:r>
            <a:r>
              <a:rPr lang="en-US" dirty="0" err="1">
                <a:latin typeface="Comic Sans MS" panose="030F0702030302020204" pitchFamily="66" charset="0"/>
              </a:rPr>
              <a:t>tú</a:t>
            </a:r>
            <a:r>
              <a:rPr lang="en-US" dirty="0">
                <a:latin typeface="Comic Sans MS" panose="030F0702030302020204" pitchFamily="66" charset="0"/>
              </a:rPr>
              <a:t>” form, etc. </a:t>
            </a:r>
            <a:br>
              <a:rPr lang="en-US" dirty="0">
                <a:latin typeface="Comic Sans MS" panose="030F0702030302020204" pitchFamily="66" charset="0"/>
              </a:rPr>
            </a:br>
            <a:r>
              <a:rPr lang="en-US" dirty="0">
                <a:latin typeface="Comic Sans MS" panose="030F0702030302020204" pitchFamily="66" charset="0"/>
              </a:rPr>
              <a:t>7. If there is a mistake, a player may correct it, but that takes his/her turn and he/she can only correct one error on that turn.</a:t>
            </a:r>
            <a:br>
              <a:rPr lang="en-US" dirty="0">
                <a:latin typeface="Comic Sans MS" panose="030F0702030302020204" pitchFamily="66" charset="0"/>
              </a:rPr>
            </a:br>
            <a:r>
              <a:rPr lang="en-US" dirty="0">
                <a:latin typeface="Comic Sans MS" panose="030F0702030302020204" pitchFamily="66" charset="0"/>
              </a:rPr>
              <a:t>8. The first team to have the correct series gets 5 points (if you have 5 teams), the next gets 4, etc.</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10797586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714" y="352768"/>
            <a:ext cx="10515600" cy="1325563"/>
          </a:xfrm>
        </p:spPr>
        <p:txBody>
          <a:bodyPr/>
          <a:lstStyle/>
          <a:p>
            <a:r>
              <a:rPr lang="en-US" b="1" u="sng" dirty="0">
                <a:latin typeface="Comic Sans MS" panose="030F0702030302020204" pitchFamily="66" charset="0"/>
              </a:rPr>
              <a:t>The Ladder </a:t>
            </a:r>
            <a:endParaRPr lang="en-US" dirty="0">
              <a:latin typeface="Comic Sans MS" panose="030F0702030302020204" pitchFamily="66" charset="0"/>
            </a:endParaRPr>
          </a:p>
        </p:txBody>
      </p:sp>
      <p:sp>
        <p:nvSpPr>
          <p:cNvPr id="3" name="Content Placeholder 2"/>
          <p:cNvSpPr>
            <a:spLocks noGrp="1"/>
          </p:cNvSpPr>
          <p:nvPr>
            <p:ph idx="1"/>
          </p:nvPr>
        </p:nvSpPr>
        <p:spPr>
          <a:xfrm>
            <a:off x="494270" y="1322174"/>
            <a:ext cx="10859530" cy="5436972"/>
          </a:xfrm>
        </p:spPr>
        <p:txBody>
          <a:bodyPr>
            <a:normAutofit fontScale="92500" lnSpcReduction="10000"/>
          </a:bodyPr>
          <a:lstStyle/>
          <a:p>
            <a:pPr marL="0" indent="0">
              <a:buNone/>
            </a:pPr>
            <a:r>
              <a:rPr lang="en-US" dirty="0">
                <a:latin typeface="Comic Sans MS" panose="030F0702030302020204" pitchFamily="66" charset="0"/>
              </a:rPr>
              <a:t>1. Divide the class into 4-6 groups with 4-5 players per group. I typically use the rows that my students sit in.  </a:t>
            </a:r>
          </a:p>
          <a:p>
            <a:pPr marL="0" indent="0">
              <a:buNone/>
            </a:pPr>
            <a:r>
              <a:rPr lang="en-US" dirty="0">
                <a:latin typeface="Comic Sans MS" panose="030F0702030302020204" pitchFamily="66" charset="0"/>
              </a:rPr>
              <a:t>2. Using masking tape, marker, or chalk, create a ladder for each group on the chalkboard/whiteboard.  At one side of each rung, identity each of the subject pronouns for your verb conjugation.  There are many variations of this game. It can be done on paper or on the board, or with individual or group slates/whiteboards.</a:t>
            </a:r>
          </a:p>
          <a:p>
            <a:pPr marL="0" indent="0">
              <a:buNone/>
            </a:pPr>
            <a:r>
              <a:rPr lang="en-US" dirty="0">
                <a:latin typeface="Comic Sans MS" panose="030F0702030302020204" pitchFamily="66" charset="0"/>
              </a:rPr>
              <a:t>3. The players take turns. Only the player whose turn it is may write a form. There is no talking among the team members during play.  </a:t>
            </a:r>
          </a:p>
          <a:p>
            <a:pPr marL="0" indent="0">
              <a:buNone/>
            </a:pPr>
            <a:r>
              <a:rPr lang="en-US" dirty="0">
                <a:latin typeface="Comic Sans MS" panose="030F0702030302020204" pitchFamily="66" charset="0"/>
              </a:rPr>
              <a:t>4. Teacher calls out a verb in English.</a:t>
            </a:r>
            <a:br>
              <a:rPr lang="en-US" dirty="0">
                <a:latin typeface="Comic Sans MS" panose="030F0702030302020204" pitchFamily="66" charset="0"/>
              </a:rPr>
            </a:br>
            <a:r>
              <a:rPr lang="en-US" dirty="0">
                <a:latin typeface="Comic Sans MS" panose="030F0702030302020204" pitchFamily="66" charset="0"/>
              </a:rPr>
              <a:t>5. The chalk will act as a baton, only the student holding the chalk can write.  Once he/she has made one addition to the conjugation or made one correction, he/she will pass the chalk to the next player.  </a:t>
            </a:r>
            <a:br>
              <a:rPr lang="en-US" dirty="0">
                <a:latin typeface="Comic Sans MS" panose="030F0702030302020204" pitchFamily="66" charset="0"/>
              </a:rPr>
            </a:br>
            <a:r>
              <a:rPr lang="en-US" dirty="0">
                <a:latin typeface="Comic Sans MS" panose="030F0702030302020204" pitchFamily="66" charset="0"/>
              </a:rPr>
              <a:t>6. The first team to have the full/correct conjugation wins a point. At the end of the game, the team with the most points wins.  </a:t>
            </a:r>
          </a:p>
        </p:txBody>
      </p:sp>
    </p:spTree>
    <p:extLst>
      <p:ext uri="{BB962C8B-B14F-4D97-AF65-F5344CB8AC3E}">
        <p14:creationId xmlns:p14="http://schemas.microsoft.com/office/powerpoint/2010/main" val="2610630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81" y="290985"/>
            <a:ext cx="10515600" cy="1325563"/>
          </a:xfrm>
        </p:spPr>
        <p:txBody>
          <a:bodyPr/>
          <a:lstStyle/>
          <a:p>
            <a:r>
              <a:rPr lang="en-US" b="1" u="sng" dirty="0" err="1">
                <a:latin typeface="Comic Sans MS" panose="030F0702030302020204" pitchFamily="66" charset="0"/>
              </a:rPr>
              <a:t>Genoux</a:t>
            </a:r>
            <a:r>
              <a:rPr lang="en-US" b="1" u="sng" dirty="0">
                <a:latin typeface="Comic Sans MS" panose="030F0702030302020204" pitchFamily="66" charset="0"/>
              </a:rPr>
              <a:t>-Bravo </a:t>
            </a:r>
            <a:endParaRPr lang="en-US" dirty="0">
              <a:latin typeface="Comic Sans MS" panose="030F0702030302020204" pitchFamily="66" charset="0"/>
            </a:endParaRPr>
          </a:p>
        </p:txBody>
      </p:sp>
      <p:sp>
        <p:nvSpPr>
          <p:cNvPr id="3" name="Content Placeholder 2"/>
          <p:cNvSpPr>
            <a:spLocks noGrp="1"/>
          </p:cNvSpPr>
          <p:nvPr>
            <p:ph idx="1"/>
          </p:nvPr>
        </p:nvSpPr>
        <p:spPr>
          <a:xfrm>
            <a:off x="529281" y="1383957"/>
            <a:ext cx="10824519" cy="4942702"/>
          </a:xfrm>
        </p:spPr>
        <p:txBody>
          <a:bodyPr>
            <a:normAutofit fontScale="92500"/>
          </a:bodyPr>
          <a:lstStyle/>
          <a:p>
            <a:pPr marL="0" indent="0">
              <a:buNone/>
            </a:pPr>
            <a:r>
              <a:rPr lang="en-US" dirty="0">
                <a:latin typeface="Comic Sans MS" panose="030F0702030302020204" pitchFamily="66" charset="0"/>
              </a:rPr>
              <a:t>1. Each student is assigned a vocabulary word.</a:t>
            </a:r>
            <a:br>
              <a:rPr lang="en-US" dirty="0">
                <a:latin typeface="Comic Sans MS" panose="030F0702030302020204" pitchFamily="66" charset="0"/>
              </a:rPr>
            </a:br>
            <a:r>
              <a:rPr lang="en-US" dirty="0">
                <a:latin typeface="Comic Sans MS" panose="030F0702030302020204" pitchFamily="66" charset="0"/>
              </a:rPr>
              <a:t>2. Students sit in a circle and may (or may not) have their words on cards in front of them, visible to the others.</a:t>
            </a:r>
            <a:br>
              <a:rPr lang="en-US" dirty="0">
                <a:latin typeface="Comic Sans MS" panose="030F0702030302020204" pitchFamily="66" charset="0"/>
              </a:rPr>
            </a:br>
            <a:r>
              <a:rPr lang="en-US" dirty="0">
                <a:latin typeface="Comic Sans MS" panose="030F0702030302020204" pitchFamily="66" charset="0"/>
              </a:rPr>
              <a:t>3. The class gets a rhythm going: slap </a:t>
            </a:r>
            <a:r>
              <a:rPr lang="en-US" dirty="0" err="1">
                <a:latin typeface="Comic Sans MS" panose="030F0702030302020204" pitchFamily="66" charset="0"/>
              </a:rPr>
              <a:t>slap</a:t>
            </a:r>
            <a:r>
              <a:rPr lang="en-US" dirty="0">
                <a:latin typeface="Comic Sans MS" panose="030F0702030302020204" pitchFamily="66" charset="0"/>
              </a:rPr>
              <a:t>, clap </a:t>
            </a:r>
            <a:r>
              <a:rPr lang="en-US" dirty="0" err="1">
                <a:latin typeface="Comic Sans MS" panose="030F0702030302020204" pitchFamily="66" charset="0"/>
              </a:rPr>
              <a:t>clap</a:t>
            </a:r>
            <a:r>
              <a:rPr lang="en-US" dirty="0">
                <a:latin typeface="Comic Sans MS" panose="030F0702030302020204" pitchFamily="66" charset="0"/>
              </a:rPr>
              <a:t>, snap </a:t>
            </a:r>
            <a:r>
              <a:rPr lang="en-US" dirty="0" err="1">
                <a:latin typeface="Comic Sans MS" panose="030F0702030302020204" pitchFamily="66" charset="0"/>
              </a:rPr>
              <a:t>snap</a:t>
            </a:r>
            <a:r>
              <a:rPr lang="en-US" dirty="0">
                <a:latin typeface="Comic Sans MS" panose="030F0702030302020204" pitchFamily="66" charset="0"/>
              </a:rPr>
              <a:t> (the slap is on their knees if sitting on the floor, or on the desk if in seats, the clap is clapping hands, and the snaps are the fingers, first right hand, second left hand)</a:t>
            </a:r>
            <a:br>
              <a:rPr lang="en-US" dirty="0">
                <a:latin typeface="Comic Sans MS" panose="030F0702030302020204" pitchFamily="66" charset="0"/>
              </a:rPr>
            </a:br>
            <a:r>
              <a:rPr lang="en-US" dirty="0">
                <a:latin typeface="Comic Sans MS" panose="030F0702030302020204" pitchFamily="66" charset="0"/>
              </a:rPr>
              <a:t>4. Once the beat is established, one student begins the task by saying his/her own word while snapping the right hand, then another word on the left snap.</a:t>
            </a:r>
            <a:br>
              <a:rPr lang="en-US" dirty="0">
                <a:latin typeface="Comic Sans MS" panose="030F0702030302020204" pitchFamily="66" charset="0"/>
              </a:rPr>
            </a:br>
            <a:r>
              <a:rPr lang="en-US" dirty="0">
                <a:latin typeface="Comic Sans MS" panose="030F0702030302020204" pitchFamily="66" charset="0"/>
              </a:rPr>
              <a:t>5. The student who has THAT word must catch the beat on the next snap. If he/she doesn’t say his word on the next snap, he/she is out.</a:t>
            </a:r>
            <a:br>
              <a:rPr lang="en-US" dirty="0">
                <a:latin typeface="Comic Sans MS" panose="030F0702030302020204" pitchFamily="66" charset="0"/>
              </a:rPr>
            </a:br>
            <a:r>
              <a:rPr lang="en-US" dirty="0">
                <a:latin typeface="Comic Sans MS" panose="030F0702030302020204" pitchFamily="66" charset="0"/>
              </a:rPr>
              <a:t>6. The beat can be slowed down or sped up to meet the class’ ability. </a:t>
            </a:r>
            <a:endParaRPr lang="en-US" dirty="0">
              <a:latin typeface="Comic Sans MS" panose="030F0702030302020204" pitchFamily="66" charset="0"/>
            </a:endParaRPr>
          </a:p>
        </p:txBody>
      </p:sp>
    </p:spTree>
    <p:extLst>
      <p:ext uri="{BB962C8B-B14F-4D97-AF65-F5344CB8AC3E}">
        <p14:creationId xmlns:p14="http://schemas.microsoft.com/office/powerpoint/2010/main" val="33258968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708" y="290985"/>
            <a:ext cx="10515600" cy="1105329"/>
          </a:xfrm>
        </p:spPr>
        <p:txBody>
          <a:bodyPr/>
          <a:lstStyle/>
          <a:p>
            <a:r>
              <a:rPr lang="en-US" b="1" u="sng" dirty="0">
                <a:latin typeface="Comic Sans MS" panose="030F0702030302020204" pitchFamily="66" charset="0"/>
              </a:rPr>
              <a:t>The Buzz Box</a:t>
            </a:r>
            <a:endParaRPr lang="en-US" dirty="0">
              <a:latin typeface="Comic Sans MS" panose="030F0702030302020204" pitchFamily="66" charset="0"/>
            </a:endParaRPr>
          </a:p>
        </p:txBody>
      </p:sp>
      <p:sp>
        <p:nvSpPr>
          <p:cNvPr id="3" name="Content Placeholder 2"/>
          <p:cNvSpPr>
            <a:spLocks noGrp="1"/>
          </p:cNvSpPr>
          <p:nvPr>
            <p:ph idx="1"/>
          </p:nvPr>
        </p:nvSpPr>
        <p:spPr>
          <a:xfrm>
            <a:off x="469557" y="1260389"/>
            <a:ext cx="10884243" cy="5313406"/>
          </a:xfrm>
        </p:spPr>
        <p:txBody>
          <a:bodyPr>
            <a:normAutofit fontScale="92500" lnSpcReduction="10000"/>
          </a:bodyPr>
          <a:lstStyle/>
          <a:p>
            <a:pPr marL="0" indent="0">
              <a:buNone/>
            </a:pPr>
            <a:r>
              <a:rPr lang="en-US" dirty="0">
                <a:latin typeface="Comic Sans MS" panose="030F0702030302020204" pitchFamily="66" charset="0"/>
              </a:rPr>
              <a:t>1. This can be played in a whole group activity or by breaking your class into smaller groups.</a:t>
            </a:r>
          </a:p>
          <a:p>
            <a:pPr marL="0" indent="0">
              <a:buNone/>
            </a:pPr>
            <a:r>
              <a:rPr lang="en-US" dirty="0">
                <a:latin typeface="Comic Sans MS" panose="030F0702030302020204" pitchFamily="66" charset="0"/>
              </a:rPr>
              <a:t>2. For this activity, you will need to have a box which can be opened and closed—Fill the box with a digital timer and many activities which reinforce your current vocabulary or grammar points (example: translate, conjugate, identify).</a:t>
            </a:r>
          </a:p>
          <a:p>
            <a:pPr marL="0" indent="0">
              <a:buNone/>
            </a:pPr>
            <a:r>
              <a:rPr lang="en-US" dirty="0">
                <a:latin typeface="Comic Sans MS" panose="030F0702030302020204" pitchFamily="66" charset="0"/>
              </a:rPr>
              <a:t>3. The teacher will display a question for the students to answer.  </a:t>
            </a:r>
          </a:p>
          <a:p>
            <a:pPr marL="0" indent="0">
              <a:buNone/>
            </a:pPr>
            <a:r>
              <a:rPr lang="en-US" dirty="0">
                <a:latin typeface="Comic Sans MS" panose="030F0702030302020204" pitchFamily="66" charset="0"/>
              </a:rPr>
              <a:t>4. The students will pass the “buzz box” from one student to the next and answer the displayed question when holding the “buzz box.”  </a:t>
            </a:r>
            <a:br>
              <a:rPr lang="en-US" dirty="0">
                <a:latin typeface="Comic Sans MS" panose="030F0702030302020204" pitchFamily="66" charset="0"/>
              </a:rPr>
            </a:br>
            <a:r>
              <a:rPr lang="en-US" dirty="0">
                <a:latin typeface="Comic Sans MS" panose="030F0702030302020204" pitchFamily="66" charset="0"/>
              </a:rPr>
              <a:t>5. If the timer sounds while the student is holding the “buzz box,” he/she will open the box, take out and complete one of the tasks in the box.</a:t>
            </a:r>
          </a:p>
          <a:p>
            <a:pPr marL="0" indent="0">
              <a:buNone/>
            </a:pPr>
            <a:r>
              <a:rPr lang="en-US" dirty="0">
                <a:latin typeface="Comic Sans MS" panose="030F0702030302020204" pitchFamily="66" charset="0"/>
              </a:rPr>
              <a:t>6.  The student then resets the timer and passes the box to the next player. </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1217500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Vocabulary Graffiti!</a:t>
            </a:r>
            <a:endParaRPr lang="en-US" b="1" u="sng" dirty="0">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latin typeface="Comic Sans MS" panose="030F0702030302020204" pitchFamily="66" charset="0"/>
              </a:rPr>
              <a:t>Prior to activity: Create and hang posters of unique groups for vocabulary brainstorming.</a:t>
            </a:r>
          </a:p>
          <a:p>
            <a:pPr marL="0" indent="0">
              <a:buNone/>
            </a:pPr>
            <a:endParaRPr lang="en-US" dirty="0">
              <a:latin typeface="Comic Sans MS" panose="030F0702030302020204" pitchFamily="66" charset="0"/>
            </a:endParaRPr>
          </a:p>
          <a:p>
            <a:pPr marL="0" indent="0">
              <a:buNone/>
            </a:pPr>
            <a:r>
              <a:rPr lang="en-US" dirty="0" smtClean="0">
                <a:latin typeface="Comic Sans MS" panose="030F0702030302020204" pitchFamily="66" charset="0"/>
              </a:rPr>
              <a:t>1</a:t>
            </a:r>
            <a:r>
              <a:rPr lang="en-US" dirty="0">
                <a:latin typeface="Comic Sans MS" panose="030F0702030302020204" pitchFamily="66" charset="0"/>
              </a:rPr>
              <a:t>. Divide the class into 4-6 groups with 4-5 members per group. </a:t>
            </a:r>
          </a:p>
          <a:p>
            <a:pPr marL="0" indent="0">
              <a:buNone/>
            </a:pPr>
            <a:r>
              <a:rPr lang="en-US" dirty="0">
                <a:latin typeface="Comic Sans MS" panose="030F0702030302020204" pitchFamily="66" charset="0"/>
              </a:rPr>
              <a:t>2</a:t>
            </a:r>
            <a:r>
              <a:rPr lang="en-US" dirty="0" smtClean="0">
                <a:latin typeface="Comic Sans MS" panose="030F0702030302020204" pitchFamily="66" charset="0"/>
              </a:rPr>
              <a:t>. Give each grou</a:t>
            </a:r>
            <a:r>
              <a:rPr lang="en-US" dirty="0" smtClean="0">
                <a:latin typeface="Comic Sans MS" panose="030F0702030302020204" pitchFamily="66" charset="0"/>
              </a:rPr>
              <a:t>p a marker and assign a poster where each group will begin. </a:t>
            </a:r>
          </a:p>
          <a:p>
            <a:pPr marL="0" indent="0">
              <a:buNone/>
            </a:pPr>
            <a:r>
              <a:rPr lang="en-US" dirty="0" smtClean="0">
                <a:latin typeface="Comic Sans MS" panose="030F0702030302020204" pitchFamily="66" charset="0"/>
              </a:rPr>
              <a:t>3. When the activity begins, the students will brainstorm any vocabulary words (IN TL) that can be associated to the title.</a:t>
            </a:r>
            <a:r>
              <a:rPr lang="en-US" dirty="0" smtClean="0">
                <a:latin typeface="Comic Sans MS" panose="030F0702030302020204" pitchFamily="66" charset="0"/>
              </a:rPr>
              <a:t> </a:t>
            </a:r>
            <a:endParaRPr lang="en-US" dirty="0">
              <a:latin typeface="Comic Sans MS" panose="030F0702030302020204" pitchFamily="66" charset="0"/>
            </a:endParaRPr>
          </a:p>
          <a:p>
            <a:pPr marL="0" indent="0">
              <a:buNone/>
            </a:pPr>
            <a:r>
              <a:rPr lang="en-US" dirty="0">
                <a:latin typeface="Comic Sans MS" panose="030F0702030302020204" pitchFamily="66" charset="0"/>
              </a:rPr>
              <a:t>4. After 1 minute, the teacher will signal for the groups to rotate to the next poster</a:t>
            </a:r>
            <a:r>
              <a:rPr lang="en-US" dirty="0" smtClean="0">
                <a:latin typeface="Comic Sans MS" panose="030F0702030302020204" pitchFamily="66" charset="0"/>
              </a:rPr>
              <a:t>. Repeat until all student  groups have been to each poster.</a:t>
            </a:r>
            <a:endParaRPr lang="en-US" dirty="0">
              <a:latin typeface="Comic Sans MS" panose="030F0702030302020204" pitchFamily="66" charset="0"/>
            </a:endParaRPr>
          </a:p>
          <a:p>
            <a:pPr marL="0" indent="0">
              <a:buNone/>
            </a:pPr>
            <a:r>
              <a:rPr lang="en-US" dirty="0">
                <a:latin typeface="Comic Sans MS" panose="030F0702030302020204" pitchFamily="66" charset="0"/>
              </a:rPr>
              <a:t>5. This activity could transition into speaking or writing activities.  </a:t>
            </a:r>
          </a:p>
          <a:p>
            <a:endParaRPr lang="en-US" dirty="0"/>
          </a:p>
        </p:txBody>
      </p:sp>
    </p:spTree>
    <p:extLst>
      <p:ext uri="{BB962C8B-B14F-4D97-AF65-F5344CB8AC3E}">
        <p14:creationId xmlns:p14="http://schemas.microsoft.com/office/powerpoint/2010/main" val="38665884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Quick Circle</a:t>
            </a:r>
            <a:endParaRPr lang="en-US" dirty="0">
              <a:latin typeface="Comic Sans MS" panose="030F0702030302020204" pitchFamily="66" charset="0"/>
            </a:endParaRPr>
          </a:p>
        </p:txBody>
      </p:sp>
      <p:sp>
        <p:nvSpPr>
          <p:cNvPr id="3" name="Content Placeholder 2"/>
          <p:cNvSpPr>
            <a:spLocks noGrp="1"/>
          </p:cNvSpPr>
          <p:nvPr>
            <p:ph idx="1"/>
          </p:nvPr>
        </p:nvSpPr>
        <p:spPr/>
        <p:txBody>
          <a:bodyPr/>
          <a:lstStyle/>
          <a:p>
            <a:pPr marL="0" indent="0">
              <a:buNone/>
            </a:pPr>
            <a:r>
              <a:rPr lang="en-US" dirty="0">
                <a:latin typeface="Comic Sans MS" panose="030F0702030302020204" pitchFamily="66" charset="0"/>
              </a:rPr>
              <a:t>1. Students will play against one or two partners.</a:t>
            </a:r>
          </a:p>
          <a:p>
            <a:pPr marL="0" indent="0">
              <a:buNone/>
            </a:pPr>
            <a:r>
              <a:rPr lang="en-US" dirty="0">
                <a:latin typeface="Comic Sans MS" panose="030F0702030302020204" pitchFamily="66" charset="0"/>
              </a:rPr>
              <a:t>2. The teacher will create a game board by writing or typing current vocabulary words in varying directions or fonts.  </a:t>
            </a:r>
          </a:p>
          <a:p>
            <a:pPr marL="0" indent="0">
              <a:buNone/>
            </a:pPr>
            <a:r>
              <a:rPr lang="en-US" dirty="0">
                <a:latin typeface="Comic Sans MS" panose="030F0702030302020204" pitchFamily="66" charset="0"/>
              </a:rPr>
              <a:t>3. Each group of players will get different colored markers and a game board.</a:t>
            </a:r>
          </a:p>
          <a:p>
            <a:pPr marL="0" indent="0">
              <a:buNone/>
            </a:pPr>
            <a:r>
              <a:rPr lang="en-US" dirty="0">
                <a:latin typeface="Comic Sans MS" panose="030F0702030302020204" pitchFamily="66" charset="0"/>
              </a:rPr>
              <a:t>4. The teacher will call out a word in English. </a:t>
            </a:r>
            <a:br>
              <a:rPr lang="en-US" dirty="0">
                <a:latin typeface="Comic Sans MS" panose="030F0702030302020204" pitchFamily="66" charset="0"/>
              </a:rPr>
            </a:br>
            <a:r>
              <a:rPr lang="en-US" dirty="0">
                <a:latin typeface="Comic Sans MS" panose="030F0702030302020204" pitchFamily="66" charset="0"/>
              </a:rPr>
              <a:t>5. The students will compete against his/her partner to find and quickly circle the correct word in the TL.</a:t>
            </a:r>
            <a:br>
              <a:rPr lang="en-US" dirty="0">
                <a:latin typeface="Comic Sans MS" panose="030F0702030302020204" pitchFamily="66" charset="0"/>
              </a:rPr>
            </a:br>
            <a:r>
              <a:rPr lang="en-US" dirty="0">
                <a:latin typeface="Comic Sans MS" panose="030F0702030302020204" pitchFamily="66" charset="0"/>
              </a:rPr>
              <a:t>6. The student with the most circles at the end of the game wins.</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11086970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40411"/>
            <a:ext cx="10515600" cy="1191827"/>
          </a:xfrm>
        </p:spPr>
        <p:txBody>
          <a:bodyPr/>
          <a:lstStyle/>
          <a:p>
            <a:r>
              <a:rPr lang="en-US" b="1" u="sng" dirty="0">
                <a:latin typeface="Comic Sans MS" panose="030F0702030302020204" pitchFamily="66" charset="0"/>
              </a:rPr>
              <a:t>Pass it to me quickly…</a:t>
            </a:r>
            <a:r>
              <a:rPr lang="en-US" b="1" dirty="0">
                <a:latin typeface="Comic Sans MS" panose="030F0702030302020204" pitchFamily="66" charset="0"/>
              </a:rPr>
              <a:t> </a:t>
            </a:r>
            <a:endParaRPr lang="en-US" dirty="0">
              <a:latin typeface="Comic Sans MS" panose="030F0702030302020204" pitchFamily="66" charset="0"/>
            </a:endParaRPr>
          </a:p>
        </p:txBody>
      </p:sp>
      <p:sp>
        <p:nvSpPr>
          <p:cNvPr id="3" name="Content Placeholder 2"/>
          <p:cNvSpPr>
            <a:spLocks noGrp="1"/>
          </p:cNvSpPr>
          <p:nvPr>
            <p:ph idx="1"/>
          </p:nvPr>
        </p:nvSpPr>
        <p:spPr>
          <a:xfrm>
            <a:off x="381000" y="1532238"/>
            <a:ext cx="10972800" cy="4953644"/>
          </a:xfrm>
        </p:spPr>
        <p:txBody>
          <a:bodyPr>
            <a:normAutofit fontScale="85000" lnSpcReduction="20000"/>
          </a:bodyPr>
          <a:lstStyle/>
          <a:p>
            <a:pPr marL="0" indent="0">
              <a:buNone/>
            </a:pPr>
            <a:r>
              <a:rPr lang="en-US" dirty="0">
                <a:latin typeface="Comic Sans MS" panose="030F0702030302020204" pitchFamily="66" charset="0"/>
              </a:rPr>
              <a:t>1. Students are in 4 teams in rows.  The first person in the row has an easel and marker for the team. </a:t>
            </a:r>
          </a:p>
          <a:p>
            <a:pPr marL="0" indent="0">
              <a:buNone/>
            </a:pPr>
            <a:r>
              <a:rPr lang="en-US" dirty="0">
                <a:latin typeface="Comic Sans MS" panose="030F0702030302020204" pitchFamily="66" charset="0"/>
              </a:rPr>
              <a:t>2. Words are projected on the screen in English or written on the board (as many words as there are students per row)</a:t>
            </a:r>
          </a:p>
          <a:p>
            <a:pPr marL="0" indent="0">
              <a:buNone/>
            </a:pPr>
            <a:r>
              <a:rPr lang="en-US" dirty="0">
                <a:latin typeface="Comic Sans MS" panose="030F0702030302020204" pitchFamily="66" charset="0"/>
              </a:rPr>
              <a:t>3. The first student in each row writes its translation on the easel, then passes it to the teammate behind him.  </a:t>
            </a:r>
          </a:p>
          <a:p>
            <a:pPr marL="0" indent="0">
              <a:buNone/>
            </a:pPr>
            <a:r>
              <a:rPr lang="en-US" dirty="0">
                <a:latin typeface="Comic Sans MS" panose="030F0702030302020204" pitchFamily="66" charset="0"/>
              </a:rPr>
              <a:t>4. When all the words are translated, the last teammate stands.  </a:t>
            </a:r>
          </a:p>
          <a:p>
            <a:pPr marL="0" indent="0">
              <a:buNone/>
            </a:pPr>
            <a:r>
              <a:rPr lang="en-US" dirty="0">
                <a:latin typeface="Comic Sans MS" panose="030F0702030302020204" pitchFamily="66" charset="0"/>
              </a:rPr>
              <a:t>5. The first person standing with all the words on the easel </a:t>
            </a:r>
            <a:r>
              <a:rPr lang="en-US" u="sng" dirty="0">
                <a:latin typeface="Comic Sans MS" panose="030F0702030302020204" pitchFamily="66" charset="0"/>
              </a:rPr>
              <a:t>properly spelled</a:t>
            </a:r>
            <a:r>
              <a:rPr lang="en-US" dirty="0">
                <a:latin typeface="Comic Sans MS" panose="030F0702030302020204" pitchFamily="66" charset="0"/>
              </a:rPr>
              <a:t> wins a point for the team.  The team with the most points wins a homework pass. </a:t>
            </a:r>
          </a:p>
          <a:p>
            <a:pPr marL="0" indent="0">
              <a:buNone/>
            </a:pPr>
            <a:r>
              <a:rPr lang="en-US" dirty="0">
                <a:latin typeface="Comic Sans MS" panose="030F0702030302020204" pitchFamily="66" charset="0"/>
              </a:rPr>
              <a:t>6. If mistakes appear on the easel, teacher sends the last student back to correct it with the whole team until they get it right.</a:t>
            </a:r>
          </a:p>
          <a:p>
            <a:pPr marL="0" indent="0">
              <a:buNone/>
            </a:pPr>
            <a:r>
              <a:rPr lang="en-US" dirty="0">
                <a:latin typeface="Comic Sans MS" panose="030F0702030302020204" pitchFamily="66" charset="0"/>
              </a:rPr>
              <a:t>7. If a student wants to correct another student’s mistake, he/she loses her turn.  Or you can just establish, in your original rules, that there is NO CORRECTING others’ work until everyone got their turn and had the teacher check!</a:t>
            </a:r>
          </a:p>
        </p:txBody>
      </p:sp>
    </p:spTree>
    <p:extLst>
      <p:ext uri="{BB962C8B-B14F-4D97-AF65-F5344CB8AC3E}">
        <p14:creationId xmlns:p14="http://schemas.microsoft.com/office/powerpoint/2010/main" val="34243462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06475"/>
          </a:xfrm>
        </p:spPr>
        <p:txBody>
          <a:bodyPr/>
          <a:lstStyle/>
          <a:p>
            <a:r>
              <a:rPr lang="en-US" b="1" u="sng" dirty="0">
                <a:latin typeface="Comic Sans MS" panose="030F0702030302020204" pitchFamily="66" charset="0"/>
              </a:rPr>
              <a:t>Sticks and Stones</a:t>
            </a:r>
            <a:endParaRPr lang="en-US" dirty="0">
              <a:latin typeface="Comic Sans MS" panose="030F0702030302020204" pitchFamily="66" charset="0"/>
            </a:endParaRPr>
          </a:p>
        </p:txBody>
      </p:sp>
      <p:sp>
        <p:nvSpPr>
          <p:cNvPr id="3" name="Content Placeholder 2"/>
          <p:cNvSpPr>
            <a:spLocks noGrp="1"/>
          </p:cNvSpPr>
          <p:nvPr>
            <p:ph idx="1"/>
          </p:nvPr>
        </p:nvSpPr>
        <p:spPr>
          <a:xfrm>
            <a:off x="838200" y="1371600"/>
            <a:ext cx="10515600" cy="4979773"/>
          </a:xfrm>
        </p:spPr>
        <p:txBody>
          <a:bodyPr>
            <a:normAutofit/>
          </a:bodyPr>
          <a:lstStyle/>
          <a:p>
            <a:pPr marL="0" indent="0">
              <a:buNone/>
            </a:pPr>
            <a:r>
              <a:rPr lang="en-US" sz="3200" dirty="0">
                <a:latin typeface="Comic Sans MS" panose="030F0702030302020204" pitchFamily="66" charset="0"/>
              </a:rPr>
              <a:t>1. Each student will get both a stick and a stone.  </a:t>
            </a:r>
          </a:p>
          <a:p>
            <a:pPr marL="0" indent="0">
              <a:buNone/>
            </a:pPr>
            <a:r>
              <a:rPr lang="en-US" sz="3200" dirty="0">
                <a:latin typeface="Comic Sans MS" panose="030F0702030302020204" pitchFamily="66" charset="0"/>
              </a:rPr>
              <a:t>2. When the activity begins, the students will find a partner and create a sentence using the subject pronoun and verb indicated on the stick and stone.  </a:t>
            </a:r>
          </a:p>
          <a:p>
            <a:pPr marL="0" indent="0">
              <a:buNone/>
            </a:pPr>
            <a:r>
              <a:rPr lang="en-US" sz="3200" dirty="0">
                <a:latin typeface="Comic Sans MS" panose="030F0702030302020204" pitchFamily="66" charset="0"/>
              </a:rPr>
              <a:t>3. Each partner will create a sentence.</a:t>
            </a:r>
            <a:br>
              <a:rPr lang="en-US" sz="3200" dirty="0">
                <a:latin typeface="Comic Sans MS" panose="030F0702030302020204" pitchFamily="66" charset="0"/>
              </a:rPr>
            </a:br>
            <a:r>
              <a:rPr lang="en-US" sz="3200" dirty="0">
                <a:latin typeface="Comic Sans MS" panose="030F0702030302020204" pitchFamily="66" charset="0"/>
              </a:rPr>
              <a:t>4. The partners will then exchange either the stick or the stone.</a:t>
            </a:r>
          </a:p>
          <a:p>
            <a:pPr marL="0" indent="0">
              <a:buNone/>
            </a:pPr>
            <a:r>
              <a:rPr lang="en-US" sz="3200" dirty="0">
                <a:latin typeface="Comic Sans MS" panose="030F0702030302020204" pitchFamily="66" charset="0"/>
              </a:rPr>
              <a:t>5. The students then moves on to a new partner and begins again.</a:t>
            </a:r>
          </a:p>
          <a:p>
            <a:pPr marL="0" indent="0">
              <a:buNone/>
            </a:pPr>
            <a:endParaRPr lang="en-US" sz="3200" dirty="0">
              <a:latin typeface="Comic Sans MS" panose="030F0702030302020204" pitchFamily="66" charset="0"/>
            </a:endParaRPr>
          </a:p>
        </p:txBody>
      </p:sp>
    </p:spTree>
    <p:extLst>
      <p:ext uri="{BB962C8B-B14F-4D97-AF65-F5344CB8AC3E}">
        <p14:creationId xmlns:p14="http://schemas.microsoft.com/office/powerpoint/2010/main" val="40101168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216" y="278629"/>
            <a:ext cx="10515600" cy="1130042"/>
          </a:xfrm>
        </p:spPr>
        <p:txBody>
          <a:bodyPr/>
          <a:lstStyle/>
          <a:p>
            <a:r>
              <a:rPr lang="en-US" b="1" u="sng" dirty="0">
                <a:latin typeface="Comic Sans MS" panose="030F0702030302020204" pitchFamily="66" charset="0"/>
              </a:rPr>
              <a:t>The Fly swatter game </a:t>
            </a:r>
            <a:endParaRPr lang="en-US" dirty="0">
              <a:latin typeface="Comic Sans MS" panose="030F0702030302020204" pitchFamily="66" charset="0"/>
            </a:endParaRPr>
          </a:p>
        </p:txBody>
      </p:sp>
      <p:sp>
        <p:nvSpPr>
          <p:cNvPr id="3" name="Content Placeholder 2"/>
          <p:cNvSpPr>
            <a:spLocks noGrp="1"/>
          </p:cNvSpPr>
          <p:nvPr>
            <p:ph idx="1"/>
          </p:nvPr>
        </p:nvSpPr>
        <p:spPr>
          <a:xfrm>
            <a:off x="543697" y="1235676"/>
            <a:ext cx="11096368" cy="4941287"/>
          </a:xfrm>
        </p:spPr>
        <p:txBody>
          <a:bodyPr>
            <a:noAutofit/>
          </a:bodyPr>
          <a:lstStyle/>
          <a:p>
            <a:pPr marL="0" indent="0">
              <a:buNone/>
            </a:pPr>
            <a:r>
              <a:rPr lang="en-US" sz="3200" dirty="0">
                <a:latin typeface="Comic Sans MS" panose="030F0702030302020204" pitchFamily="66" charset="0"/>
              </a:rPr>
              <a:t>1. Write the vocabulary words all over the chalkboard in random order. ( either in English or in TL depending on level of acquisition)</a:t>
            </a:r>
          </a:p>
          <a:p>
            <a:pPr marL="0" indent="0">
              <a:buNone/>
            </a:pPr>
            <a:r>
              <a:rPr lang="en-US" sz="3200" dirty="0">
                <a:latin typeface="Comic Sans MS" panose="030F0702030302020204" pitchFamily="66" charset="0"/>
              </a:rPr>
              <a:t>2. Then have two students line up side-by-side a short distance away from the chalkboard. When ready, read out a word translation, or better yet, a definition. The students run to the board and swat the corresponding vocabulary word. </a:t>
            </a:r>
          </a:p>
          <a:p>
            <a:pPr marL="0" indent="0">
              <a:buNone/>
            </a:pPr>
            <a:r>
              <a:rPr lang="en-US" sz="3200" dirty="0" smtClean="0">
                <a:latin typeface="Comic Sans MS" panose="030F0702030302020204" pitchFamily="66" charset="0"/>
              </a:rPr>
              <a:t>3. The student who arrives and swats first receives a point for their team. The game continues until all of the words have been called or until a certain number of points has been reached.</a:t>
            </a:r>
            <a:endParaRPr lang="en-US" sz="3200" dirty="0">
              <a:latin typeface="Comic Sans MS" panose="030F0702030302020204" pitchFamily="66" charset="0"/>
            </a:endParaRPr>
          </a:p>
        </p:txBody>
      </p:sp>
    </p:spTree>
    <p:extLst>
      <p:ext uri="{BB962C8B-B14F-4D97-AF65-F5344CB8AC3E}">
        <p14:creationId xmlns:p14="http://schemas.microsoft.com/office/powerpoint/2010/main" val="40595399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Whisper Chains</a:t>
            </a:r>
            <a:endParaRPr lang="en-US" dirty="0">
              <a:latin typeface="Comic Sans MS" panose="030F0702030302020204" pitchFamily="66" charset="0"/>
            </a:endParaRPr>
          </a:p>
        </p:txBody>
      </p:sp>
      <p:sp>
        <p:nvSpPr>
          <p:cNvPr id="3" name="Content Placeholder 2"/>
          <p:cNvSpPr>
            <a:spLocks noGrp="1"/>
          </p:cNvSpPr>
          <p:nvPr>
            <p:ph idx="1"/>
          </p:nvPr>
        </p:nvSpPr>
        <p:spPr>
          <a:xfrm>
            <a:off x="370703" y="1383958"/>
            <a:ext cx="10983097" cy="5474042"/>
          </a:xfrm>
        </p:spPr>
        <p:txBody>
          <a:bodyPr>
            <a:normAutofit fontScale="85000" lnSpcReduction="20000"/>
          </a:bodyPr>
          <a:lstStyle/>
          <a:p>
            <a:pPr marL="0" indent="0">
              <a:buNone/>
            </a:pPr>
            <a:r>
              <a:rPr lang="en-US" dirty="0">
                <a:latin typeface="Comic Sans MS" panose="030F0702030302020204" pitchFamily="66" charset="0"/>
              </a:rPr>
              <a:t>1. Divide the class into groups of 4-5 students.  The students will line up from the front of the desks to the board.</a:t>
            </a:r>
          </a:p>
          <a:p>
            <a:pPr marL="0" indent="0">
              <a:buNone/>
            </a:pPr>
            <a:r>
              <a:rPr lang="en-US" dirty="0">
                <a:latin typeface="Comic Sans MS" panose="030F0702030302020204" pitchFamily="66" charset="0"/>
              </a:rPr>
              <a:t>2. The teacher will create a set of picture vocabulary cards for each team of players.  The cards may be the same or different for each group of students. </a:t>
            </a:r>
          </a:p>
          <a:p>
            <a:pPr marL="0" indent="0">
              <a:buNone/>
            </a:pPr>
            <a:r>
              <a:rPr lang="en-US" dirty="0">
                <a:latin typeface="Comic Sans MS" panose="030F0702030302020204" pitchFamily="66" charset="0"/>
              </a:rPr>
              <a:t>3. The student at the end of the line will look at the picture and identify it in the TL.  </a:t>
            </a:r>
          </a:p>
          <a:p>
            <a:pPr marL="0" indent="0">
              <a:buNone/>
            </a:pPr>
            <a:r>
              <a:rPr lang="en-US" dirty="0">
                <a:latin typeface="Comic Sans MS" panose="030F0702030302020204" pitchFamily="66" charset="0"/>
              </a:rPr>
              <a:t>4. The student will then whisper the word in the TL to the person in front of him/her.  </a:t>
            </a:r>
          </a:p>
          <a:p>
            <a:pPr marL="0" indent="0">
              <a:buNone/>
            </a:pPr>
            <a:r>
              <a:rPr lang="en-US" dirty="0">
                <a:latin typeface="Comic Sans MS" panose="030F0702030302020204" pitchFamily="66" charset="0"/>
              </a:rPr>
              <a:t>5. The whisper will then continue from student to student until it reaches the person at the front of the line. </a:t>
            </a:r>
          </a:p>
          <a:p>
            <a:pPr marL="0" indent="0">
              <a:buNone/>
            </a:pPr>
            <a:r>
              <a:rPr lang="en-US" dirty="0">
                <a:latin typeface="Comic Sans MS" panose="030F0702030302020204" pitchFamily="66" charset="0"/>
              </a:rPr>
              <a:t>6. The person at the front of the line then writes the word correctly on the chalkboard and runs to the back of the line.  This student then looks at the next card and the game continues.</a:t>
            </a:r>
          </a:p>
          <a:p>
            <a:pPr marL="0" indent="0">
              <a:buNone/>
            </a:pPr>
            <a:r>
              <a:rPr lang="en-US" dirty="0">
                <a:latin typeface="Comic Sans MS" panose="030F0702030302020204" pitchFamily="66" charset="0"/>
              </a:rPr>
              <a:t>7. Once the students have completed this task with all of their cards, the teacher will verify the answers.  </a:t>
            </a:r>
          </a:p>
          <a:p>
            <a:pPr marL="0" indent="0">
              <a:buNone/>
            </a:pPr>
            <a:r>
              <a:rPr lang="en-US" dirty="0">
                <a:latin typeface="Comic Sans MS" panose="030F0702030302020204" pitchFamily="66" charset="0"/>
              </a:rPr>
              <a:t>8. The team with the most correct answers wins.</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13397897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573" y="352768"/>
            <a:ext cx="10515600" cy="1325563"/>
          </a:xfrm>
        </p:spPr>
        <p:txBody>
          <a:bodyPr/>
          <a:lstStyle/>
          <a:p>
            <a:r>
              <a:rPr lang="en-US" b="1" u="sng" dirty="0">
                <a:latin typeface="Comic Sans MS" panose="030F0702030302020204" pitchFamily="66" charset="0"/>
              </a:rPr>
              <a:t>Touch your nose and tap</a:t>
            </a:r>
            <a:endParaRPr lang="en-US" dirty="0">
              <a:latin typeface="Comic Sans MS" panose="030F0702030302020204" pitchFamily="66" charset="0"/>
            </a:endParaRPr>
          </a:p>
        </p:txBody>
      </p:sp>
      <p:sp>
        <p:nvSpPr>
          <p:cNvPr id="3" name="Content Placeholder 2"/>
          <p:cNvSpPr>
            <a:spLocks noGrp="1"/>
          </p:cNvSpPr>
          <p:nvPr>
            <p:ph idx="1"/>
          </p:nvPr>
        </p:nvSpPr>
        <p:spPr>
          <a:xfrm>
            <a:off x="568411" y="1581664"/>
            <a:ext cx="10785389" cy="4843849"/>
          </a:xfrm>
        </p:spPr>
        <p:txBody>
          <a:bodyPr>
            <a:normAutofit lnSpcReduction="10000"/>
          </a:bodyPr>
          <a:lstStyle/>
          <a:p>
            <a:pPr marL="0" indent="0">
              <a:buNone/>
            </a:pPr>
            <a:r>
              <a:rPr lang="en-US" dirty="0">
                <a:latin typeface="Comic Sans MS" panose="030F0702030302020204" pitchFamily="66" charset="0"/>
              </a:rPr>
              <a:t>1. Students are in pairs, seated, facing one another, with at least one desk-table in between them.</a:t>
            </a:r>
          </a:p>
          <a:p>
            <a:pPr marL="0" indent="0">
              <a:buNone/>
            </a:pPr>
            <a:r>
              <a:rPr lang="en-US" dirty="0">
                <a:latin typeface="Comic Sans MS" panose="030F0702030302020204" pitchFamily="66" charset="0"/>
              </a:rPr>
              <a:t>2. They place their flashcards with vocabulary words in front of them, FL side facing up (maximum of 20 cards)</a:t>
            </a:r>
          </a:p>
          <a:p>
            <a:pPr marL="0" indent="0">
              <a:buNone/>
            </a:pPr>
            <a:r>
              <a:rPr lang="en-US" dirty="0">
                <a:latin typeface="Comic Sans MS" panose="030F0702030302020204" pitchFamily="66" charset="0"/>
              </a:rPr>
              <a:t>3. Students are instructed to place their right index finger on their nose in the TL</a:t>
            </a:r>
          </a:p>
          <a:p>
            <a:pPr marL="0" indent="0">
              <a:buNone/>
            </a:pPr>
            <a:r>
              <a:rPr lang="en-US" dirty="0">
                <a:latin typeface="Comic Sans MS" panose="030F0702030302020204" pitchFamily="66" charset="0"/>
              </a:rPr>
              <a:t>4. Teacher calls a word in English.</a:t>
            </a:r>
          </a:p>
          <a:p>
            <a:pPr marL="0" indent="0">
              <a:buNone/>
            </a:pPr>
            <a:r>
              <a:rPr lang="en-US" dirty="0">
                <a:latin typeface="Comic Sans MS" panose="030F0702030302020204" pitchFamily="66" charset="0"/>
              </a:rPr>
              <a:t>5. When one person of the pair finds the word, they grab it, check its translation on the back and it is worth one point.</a:t>
            </a:r>
          </a:p>
          <a:p>
            <a:pPr marL="0" indent="0">
              <a:buNone/>
            </a:pPr>
            <a:r>
              <a:rPr lang="en-US" dirty="0">
                <a:latin typeface="Comic Sans MS" panose="030F0702030302020204" pitchFamily="66" charset="0"/>
              </a:rPr>
              <a:t>6. By the end of the game, the one person who has the most cards wins. And receives a prize of your choosing.</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32702186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Bluff</a:t>
            </a:r>
            <a:endParaRPr lang="en-US" dirty="0">
              <a:latin typeface="Comic Sans MS" panose="030F0702030302020204" pitchFamily="66" charset="0"/>
            </a:endParaRPr>
          </a:p>
        </p:txBody>
      </p:sp>
      <p:sp>
        <p:nvSpPr>
          <p:cNvPr id="3" name="Content Placeholder 2"/>
          <p:cNvSpPr>
            <a:spLocks noGrp="1"/>
          </p:cNvSpPr>
          <p:nvPr>
            <p:ph idx="1"/>
          </p:nvPr>
        </p:nvSpPr>
        <p:spPr>
          <a:xfrm>
            <a:off x="469557" y="1433384"/>
            <a:ext cx="10884243" cy="4979773"/>
          </a:xfrm>
        </p:spPr>
        <p:txBody>
          <a:bodyPr>
            <a:normAutofit fontScale="92500" lnSpcReduction="20000"/>
          </a:bodyPr>
          <a:lstStyle/>
          <a:p>
            <a:pPr marL="0" indent="0">
              <a:buNone/>
            </a:pPr>
            <a:r>
              <a:rPr lang="en-US" dirty="0">
                <a:latin typeface="Comic Sans MS" panose="030F0702030302020204" pitchFamily="66" charset="0"/>
              </a:rPr>
              <a:t>1. Divide the class into teams of 5 to 8 students and instruct students to sit with their team in a group/circle.</a:t>
            </a:r>
          </a:p>
          <a:p>
            <a:pPr marL="0" indent="0">
              <a:buNone/>
            </a:pPr>
            <a:r>
              <a:rPr lang="en-US" dirty="0">
                <a:latin typeface="Comic Sans MS" panose="030F0702030302020204" pitchFamily="66" charset="0"/>
              </a:rPr>
              <a:t>2. Ask students of team 1 a vocabulary or grammar question: example conjugate this verb, at this form, at this tense. Instruct students to stand up if they either know the answer or want to pretend that they do.</a:t>
            </a:r>
          </a:p>
          <a:p>
            <a:pPr marL="0" indent="0">
              <a:buNone/>
            </a:pPr>
            <a:r>
              <a:rPr lang="en-US" dirty="0">
                <a:latin typeface="Comic Sans MS" panose="030F0702030302020204" pitchFamily="66" charset="0"/>
              </a:rPr>
              <a:t>3. Once the team members are standing, ask a student from another team to call one student to state (spell) the answer.  They will try to select a student whom they think will be incapable of answering. If the student chosen answers properly, the team gets as many points as the number of students standing.  If it is wrong, they lose as many points as the number of people standing. Then repeat this process with team 2, 3 and 4.  Tell students that they should not always call the same student ( who might be weaker than others) because that would make him/her feel bad!</a:t>
            </a:r>
          </a:p>
        </p:txBody>
      </p:sp>
    </p:spTree>
    <p:extLst>
      <p:ext uri="{BB962C8B-B14F-4D97-AF65-F5344CB8AC3E}">
        <p14:creationId xmlns:p14="http://schemas.microsoft.com/office/powerpoint/2010/main" val="22385657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Hallway Circle Games</a:t>
            </a:r>
            <a:endParaRPr lang="en-US" dirty="0">
              <a:latin typeface="Comic Sans MS" panose="030F0702030302020204" pitchFamily="66" charset="0"/>
            </a:endParaRPr>
          </a:p>
        </p:txBody>
      </p:sp>
      <p:sp>
        <p:nvSpPr>
          <p:cNvPr id="3" name="Content Placeholder 2"/>
          <p:cNvSpPr>
            <a:spLocks noGrp="1"/>
          </p:cNvSpPr>
          <p:nvPr>
            <p:ph idx="1"/>
          </p:nvPr>
        </p:nvSpPr>
        <p:spPr>
          <a:xfrm>
            <a:off x="432486" y="1825625"/>
            <a:ext cx="11318790" cy="4624602"/>
          </a:xfrm>
        </p:spPr>
        <p:txBody>
          <a:bodyPr>
            <a:normAutofit fontScale="77500" lnSpcReduction="20000"/>
          </a:bodyPr>
          <a:lstStyle/>
          <a:p>
            <a:pPr marL="0" indent="0">
              <a:buNone/>
            </a:pPr>
            <a:r>
              <a:rPr lang="en-US" b="1" u="sng" dirty="0">
                <a:latin typeface="Comic Sans MS" panose="030F0702030302020204" pitchFamily="66" charset="0"/>
              </a:rPr>
              <a:t>Subject Pronoun Game:</a:t>
            </a:r>
            <a:endParaRPr lang="en-US" dirty="0">
              <a:latin typeface="Comic Sans MS" panose="030F0702030302020204" pitchFamily="66" charset="0"/>
            </a:endParaRPr>
          </a:p>
          <a:p>
            <a:pPr marL="0" indent="0">
              <a:buNone/>
            </a:pPr>
            <a:r>
              <a:rPr lang="en-US" dirty="0">
                <a:latin typeface="Comic Sans MS" panose="030F0702030302020204" pitchFamily="66" charset="0"/>
              </a:rPr>
              <a:t>1. Students stand in a large circle.  One student will be in the center of the circle.</a:t>
            </a:r>
          </a:p>
          <a:p>
            <a:pPr marL="0" indent="0">
              <a:buNone/>
            </a:pPr>
            <a:r>
              <a:rPr lang="en-US" dirty="0">
                <a:latin typeface="Comic Sans MS" panose="030F0702030302020204" pitchFamily="66" charset="0"/>
              </a:rPr>
              <a:t>2. The teacher will give each of the students in the circle a card with a subject pronoun.</a:t>
            </a:r>
          </a:p>
          <a:p>
            <a:pPr marL="0" indent="0">
              <a:buNone/>
            </a:pPr>
            <a:r>
              <a:rPr lang="en-US" dirty="0">
                <a:latin typeface="Comic Sans MS" panose="030F0702030302020204" pitchFamily="66" charset="0"/>
              </a:rPr>
              <a:t>3. Students will put the card on the floor by their feet.  </a:t>
            </a:r>
          </a:p>
          <a:p>
            <a:pPr marL="0" indent="0">
              <a:buNone/>
            </a:pPr>
            <a:r>
              <a:rPr lang="en-US" dirty="0">
                <a:latin typeface="Comic Sans MS" panose="030F0702030302020204" pitchFamily="66" charset="0"/>
              </a:rPr>
              <a:t>4. The student in the center of the circle will call out a subject pronoun in English.  </a:t>
            </a:r>
          </a:p>
          <a:p>
            <a:pPr marL="0" indent="0">
              <a:buNone/>
            </a:pPr>
            <a:r>
              <a:rPr lang="en-US" dirty="0">
                <a:latin typeface="Comic Sans MS" panose="030F0702030302020204" pitchFamily="66" charset="0"/>
              </a:rPr>
              <a:t>5. The students who are standing on the same subject pronoun in the target language will move.  The person in the center will try to steal one of the spots in the circle.</a:t>
            </a:r>
          </a:p>
          <a:p>
            <a:pPr marL="0" indent="0">
              <a:buNone/>
            </a:pPr>
            <a:r>
              <a:rPr lang="en-US" dirty="0">
                <a:latin typeface="Comic Sans MS" panose="030F0702030302020204" pitchFamily="66" charset="0"/>
              </a:rPr>
              <a:t>6. The person who does not have a spot in the circle becomes the next caller.</a:t>
            </a:r>
          </a:p>
          <a:p>
            <a:pPr marL="0" indent="0">
              <a:buNone/>
            </a:pPr>
            <a:r>
              <a:rPr lang="en-US" dirty="0">
                <a:latin typeface="Comic Sans MS" panose="030F0702030302020204" pitchFamily="66" charset="0"/>
              </a:rPr>
              <a:t>***In between calls, the students should take one step to the right, thus changing the subject pronoun.</a:t>
            </a:r>
          </a:p>
          <a:p>
            <a:pPr marL="0" indent="0">
              <a:buNone/>
            </a:pPr>
            <a:r>
              <a:rPr lang="en-US" dirty="0">
                <a:latin typeface="Comic Sans MS" panose="030F0702030302020204" pitchFamily="66" charset="0"/>
              </a:rPr>
              <a:t>***You can play this with singular subject pronouns, then plural subject pronouns, then challenge the students by using both singulars and plurals.</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26392039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Comic Sans MS" panose="030F0702030302020204" pitchFamily="66" charset="0"/>
            </a:endParaRPr>
          </a:p>
        </p:txBody>
      </p:sp>
      <p:sp>
        <p:nvSpPr>
          <p:cNvPr id="3" name="Content Placeholder 2"/>
          <p:cNvSpPr>
            <a:spLocks noGrp="1"/>
          </p:cNvSpPr>
          <p:nvPr>
            <p:ph idx="1"/>
          </p:nvPr>
        </p:nvSpPr>
        <p:spPr>
          <a:xfrm>
            <a:off x="838200" y="803189"/>
            <a:ext cx="10515600" cy="5373774"/>
          </a:xfrm>
        </p:spPr>
        <p:txBody>
          <a:bodyPr>
            <a:normAutofit/>
          </a:bodyPr>
          <a:lstStyle/>
          <a:p>
            <a:pPr marL="0" indent="0">
              <a:buNone/>
            </a:pPr>
            <a:r>
              <a:rPr lang="en-US" b="1" u="sng" dirty="0">
                <a:latin typeface="Comic Sans MS" panose="030F0702030302020204" pitchFamily="66" charset="0"/>
              </a:rPr>
              <a:t>Color game:</a:t>
            </a:r>
            <a:endParaRPr lang="en-US" dirty="0">
              <a:latin typeface="Comic Sans MS" panose="030F0702030302020204" pitchFamily="66" charset="0"/>
            </a:endParaRPr>
          </a:p>
          <a:p>
            <a:pPr marL="0" indent="0">
              <a:buNone/>
            </a:pPr>
            <a:r>
              <a:rPr lang="en-US" dirty="0">
                <a:latin typeface="Comic Sans MS" panose="030F0702030302020204" pitchFamily="66" charset="0"/>
              </a:rPr>
              <a:t>1. The students will stand in a large circle, with one student in the center.</a:t>
            </a:r>
          </a:p>
          <a:p>
            <a:pPr marL="0" indent="0">
              <a:buNone/>
            </a:pPr>
            <a:r>
              <a:rPr lang="en-US" dirty="0">
                <a:latin typeface="Comic Sans MS" panose="030F0702030302020204" pitchFamily="66" charset="0"/>
              </a:rPr>
              <a:t>2. The student in the center calls out a color in the target language.</a:t>
            </a:r>
          </a:p>
          <a:p>
            <a:pPr marL="0" indent="0">
              <a:buNone/>
            </a:pPr>
            <a:r>
              <a:rPr lang="en-US" dirty="0">
                <a:latin typeface="Comic Sans MS" panose="030F0702030302020204" pitchFamily="66" charset="0"/>
              </a:rPr>
              <a:t>3. The students who are wearing that color will move to a new spot.</a:t>
            </a:r>
          </a:p>
          <a:p>
            <a:pPr marL="0" indent="0">
              <a:buNone/>
            </a:pPr>
            <a:r>
              <a:rPr lang="en-US" dirty="0">
                <a:latin typeface="Comic Sans MS" panose="030F0702030302020204" pitchFamily="66" charset="0"/>
              </a:rPr>
              <a:t>4. The student in the center (the caller) will try to steal one of the spots in the circle.  </a:t>
            </a:r>
          </a:p>
          <a:p>
            <a:pPr marL="0" indent="0">
              <a:buNone/>
            </a:pPr>
            <a:r>
              <a:rPr lang="en-US" dirty="0">
                <a:latin typeface="Comic Sans MS" panose="030F0702030302020204" pitchFamily="66" charset="0"/>
              </a:rPr>
              <a:t>5. The student who does not have a spot in the circle becomes the new caller.</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40880772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416" y="234779"/>
            <a:ext cx="11331146" cy="5756832"/>
          </a:xfrm>
        </p:spPr>
        <p:txBody>
          <a:bodyPr>
            <a:noAutofit/>
          </a:bodyPr>
          <a:lstStyle/>
          <a:p>
            <a:pPr marL="0" indent="0">
              <a:buNone/>
            </a:pPr>
            <a:r>
              <a:rPr lang="en-US" sz="2200" b="1" u="sng" dirty="0">
                <a:latin typeface="Comic Sans MS" panose="030F0702030302020204" pitchFamily="66" charset="0"/>
              </a:rPr>
              <a:t>Questions and Answers:</a:t>
            </a:r>
            <a:endParaRPr lang="en-US" sz="2200" dirty="0">
              <a:latin typeface="Comic Sans MS" panose="030F0702030302020204" pitchFamily="66" charset="0"/>
            </a:endParaRPr>
          </a:p>
          <a:p>
            <a:pPr marL="0" indent="0">
              <a:buNone/>
            </a:pPr>
            <a:r>
              <a:rPr lang="en-US" sz="2200" dirty="0">
                <a:latin typeface="Comic Sans MS" panose="030F0702030302020204" pitchFamily="66" charset="0"/>
              </a:rPr>
              <a:t>1. The students will stand in a large circle on a card which designates their spot.  One student will be in the center of the circle.  </a:t>
            </a:r>
          </a:p>
          <a:p>
            <a:pPr marL="0" indent="0">
              <a:buNone/>
            </a:pPr>
            <a:r>
              <a:rPr lang="en-US" sz="2200" dirty="0">
                <a:latin typeface="Comic Sans MS" panose="030F0702030302020204" pitchFamily="66" charset="0"/>
              </a:rPr>
              <a:t>2.  Before the game begins, all of the students will all close their eyes. The teacher will then select one student by tapping him/her on the shoulder.</a:t>
            </a:r>
          </a:p>
          <a:p>
            <a:pPr marL="0" indent="0">
              <a:buNone/>
            </a:pPr>
            <a:r>
              <a:rPr lang="en-US" sz="2200" dirty="0">
                <a:latin typeface="Comic Sans MS" panose="030F0702030302020204" pitchFamily="66" charset="0"/>
              </a:rPr>
              <a:t>3. The selected student will not answer the question that is asked by the student in the center.  Instead, he/she will respond with a silly phrase.  ***In the past, I have used phrases like </a:t>
            </a:r>
            <a:r>
              <a:rPr lang="en-US" sz="2200" dirty="0" err="1">
                <a:latin typeface="Comic Sans MS" panose="030F0702030302020204" pitchFamily="66" charset="0"/>
              </a:rPr>
              <a:t>Hatchi</a:t>
            </a:r>
            <a:r>
              <a:rPr lang="en-US" sz="2200" dirty="0">
                <a:latin typeface="Comic Sans MS" panose="030F0702030302020204" pitchFamily="66" charset="0"/>
              </a:rPr>
              <a:t> </a:t>
            </a:r>
            <a:r>
              <a:rPr lang="en-US" sz="2200" dirty="0" err="1">
                <a:latin typeface="Comic Sans MS" panose="030F0702030302020204" pitchFamily="66" charset="0"/>
              </a:rPr>
              <a:t>Patchi</a:t>
            </a:r>
            <a:r>
              <a:rPr lang="en-US" sz="2200" dirty="0">
                <a:latin typeface="Comic Sans MS" panose="030F0702030302020204" pitchFamily="66" charset="0"/>
              </a:rPr>
              <a:t>, Mumbo Jumbo, </a:t>
            </a:r>
            <a:r>
              <a:rPr lang="en-US" sz="2200" dirty="0" err="1">
                <a:latin typeface="Comic Sans MS" panose="030F0702030302020204" pitchFamily="66" charset="0"/>
              </a:rPr>
              <a:t>LaDee</a:t>
            </a:r>
            <a:r>
              <a:rPr lang="en-US" sz="2200" dirty="0">
                <a:latin typeface="Comic Sans MS" panose="030F0702030302020204" pitchFamily="66" charset="0"/>
              </a:rPr>
              <a:t> </a:t>
            </a:r>
            <a:r>
              <a:rPr lang="en-US" sz="2200" dirty="0" err="1">
                <a:latin typeface="Comic Sans MS" panose="030F0702030302020204" pitchFamily="66" charset="0"/>
              </a:rPr>
              <a:t>DaDee</a:t>
            </a:r>
            <a:r>
              <a:rPr lang="en-US" sz="2200" dirty="0">
                <a:latin typeface="Comic Sans MS" panose="030F0702030302020204" pitchFamily="66" charset="0"/>
              </a:rPr>
              <a:t>.***</a:t>
            </a:r>
          </a:p>
          <a:p>
            <a:pPr marL="0" indent="0">
              <a:buNone/>
            </a:pPr>
            <a:r>
              <a:rPr lang="en-US" sz="2200" dirty="0">
                <a:latin typeface="Comic Sans MS" panose="030F0702030302020204" pitchFamily="66" charset="0"/>
              </a:rPr>
              <a:t>4. To begin the game, the teacher will give the students a question that all of the students can answer.  This will be in the target language and reinforce what is being studied.</a:t>
            </a:r>
          </a:p>
          <a:p>
            <a:pPr marL="0" indent="0">
              <a:buNone/>
            </a:pPr>
            <a:r>
              <a:rPr lang="en-US" sz="2200" dirty="0">
                <a:latin typeface="Comic Sans MS" panose="030F0702030302020204" pitchFamily="66" charset="0"/>
              </a:rPr>
              <a:t>5. The student in the center will ask the question to the students in the circle. </a:t>
            </a:r>
          </a:p>
          <a:p>
            <a:pPr marL="0" indent="0">
              <a:buNone/>
            </a:pPr>
            <a:r>
              <a:rPr lang="en-US" sz="2200" dirty="0">
                <a:latin typeface="Comic Sans MS" panose="030F0702030302020204" pitchFamily="66" charset="0"/>
              </a:rPr>
              <a:t>6. All of the students will respond, with the exception of the chosen student (see #3).  The chosen student will say your phrase.</a:t>
            </a:r>
          </a:p>
          <a:p>
            <a:pPr marL="0" indent="0">
              <a:buNone/>
            </a:pPr>
            <a:r>
              <a:rPr lang="en-US" sz="2200" dirty="0">
                <a:latin typeface="Comic Sans MS" panose="030F0702030302020204" pitchFamily="66" charset="0"/>
              </a:rPr>
              <a:t>7.  When the students hear this phrase, all of the students will leave their space and find a new place.  ***They must move at least 2 spaces from where they began***</a:t>
            </a:r>
          </a:p>
          <a:p>
            <a:pPr marL="0" indent="0">
              <a:buNone/>
            </a:pPr>
            <a:r>
              <a:rPr lang="en-US" sz="2200" dirty="0">
                <a:latin typeface="Comic Sans MS" panose="030F0702030302020204" pitchFamily="66" charset="0"/>
              </a:rPr>
              <a:t>8. The student without a space becomes the new caller and the game continues with the same or a different </a:t>
            </a:r>
            <a:r>
              <a:rPr lang="en-US" sz="2200" dirty="0" smtClean="0">
                <a:latin typeface="Comic Sans MS" panose="030F0702030302020204" pitchFamily="66" charset="0"/>
              </a:rPr>
              <a:t>question.</a:t>
            </a:r>
          </a:p>
          <a:p>
            <a:pPr marL="0" indent="0">
              <a:buNone/>
            </a:pPr>
            <a:endParaRPr lang="en-US" sz="2200" dirty="0">
              <a:latin typeface="Comic Sans MS" panose="030F0702030302020204" pitchFamily="66" charset="0"/>
            </a:endParaRPr>
          </a:p>
        </p:txBody>
      </p:sp>
    </p:spTree>
    <p:extLst>
      <p:ext uri="{BB962C8B-B14F-4D97-AF65-F5344CB8AC3E}">
        <p14:creationId xmlns:p14="http://schemas.microsoft.com/office/powerpoint/2010/main" val="35729228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896" y="128643"/>
            <a:ext cx="11640207" cy="1325563"/>
          </a:xfrm>
        </p:spPr>
        <p:txBody>
          <a:bodyPr/>
          <a:lstStyle/>
          <a:p>
            <a:r>
              <a:rPr lang="en-US" b="1" u="sng" dirty="0">
                <a:latin typeface="Comic Sans MS" panose="030F0702030302020204" pitchFamily="66" charset="0"/>
              </a:rPr>
              <a:t>Colored-clothing Jumble/ Scavenger Hunt</a:t>
            </a:r>
            <a:endParaRPr lang="en-US" dirty="0">
              <a:latin typeface="Comic Sans MS" panose="030F0702030302020204" pitchFamily="66" charset="0"/>
            </a:endParaRPr>
          </a:p>
        </p:txBody>
      </p:sp>
      <p:sp>
        <p:nvSpPr>
          <p:cNvPr id="3" name="Content Placeholder 2"/>
          <p:cNvSpPr>
            <a:spLocks noGrp="1"/>
          </p:cNvSpPr>
          <p:nvPr>
            <p:ph idx="1"/>
          </p:nvPr>
        </p:nvSpPr>
        <p:spPr>
          <a:xfrm>
            <a:off x="838200" y="1213944"/>
            <a:ext cx="10515600" cy="5454869"/>
          </a:xfrm>
        </p:spPr>
        <p:txBody>
          <a:bodyPr>
            <a:normAutofit fontScale="47500" lnSpcReduction="20000"/>
          </a:bodyPr>
          <a:lstStyle/>
          <a:p>
            <a:pPr marL="0" indent="0">
              <a:buNone/>
            </a:pPr>
            <a:r>
              <a:rPr lang="en-US" sz="3400" dirty="0">
                <a:latin typeface="Comic Sans MS" panose="030F0702030302020204" pitchFamily="66" charset="0"/>
              </a:rPr>
              <a:t>Divide the class into teams of three or four students.</a:t>
            </a:r>
          </a:p>
          <a:p>
            <a:pPr marL="0" indent="0">
              <a:buNone/>
            </a:pPr>
            <a:r>
              <a:rPr lang="en-US" sz="3400" dirty="0">
                <a:latin typeface="Comic Sans MS" panose="030F0702030302020204" pitchFamily="66" charset="0"/>
              </a:rPr>
              <a:t>2. Ask students to write 10 to 12 colors in a random jumble on one side of the board.</a:t>
            </a:r>
          </a:p>
          <a:p>
            <a:pPr marL="0" indent="0">
              <a:buNone/>
            </a:pPr>
            <a:r>
              <a:rPr lang="en-US" sz="3400" dirty="0">
                <a:latin typeface="Comic Sans MS" panose="030F0702030302020204" pitchFamily="66" charset="0"/>
              </a:rPr>
              <a:t>3. On another area of the board, ask the students to write clothing items.</a:t>
            </a:r>
          </a:p>
          <a:p>
            <a:pPr marL="0" indent="0">
              <a:buNone/>
            </a:pPr>
            <a:r>
              <a:rPr lang="en-US" sz="3400" dirty="0">
                <a:latin typeface="Comic Sans MS" panose="030F0702030302020204" pitchFamily="66" charset="0"/>
              </a:rPr>
              <a:t>4. Each team now makes a list that pairs each clothing item with a color. Students must write each combo in a grammatically correct phrase (example: AN ORANGE SKIRT. Do not tell students that these lists will be used in a scavenger hunt yet; otherwise they may put together very easy-to-find or very difficult clothing-color combinations.</a:t>
            </a:r>
          </a:p>
          <a:p>
            <a:pPr marL="0" indent="0">
              <a:buNone/>
            </a:pPr>
            <a:r>
              <a:rPr lang="en-US" sz="3400" dirty="0">
                <a:latin typeface="Comic Sans MS" panose="030F0702030302020204" pitchFamily="66" charset="0"/>
              </a:rPr>
              <a:t>5. Once all teams have created their lists, have them switch lists with another team; no team may have its own list. The lists become each team’s “scavenger hunt” list for the rest of the activity. </a:t>
            </a:r>
          </a:p>
          <a:p>
            <a:pPr marL="0" indent="0">
              <a:buNone/>
            </a:pPr>
            <a:r>
              <a:rPr lang="en-US" sz="3400" dirty="0">
                <a:latin typeface="Comic Sans MS" panose="030F0702030302020204" pitchFamily="66" charset="0"/>
              </a:rPr>
              <a:t>6. </a:t>
            </a:r>
            <a:r>
              <a:rPr lang="en-US" sz="3400" b="1" u="sng" dirty="0">
                <a:latin typeface="Comic Sans MS" panose="030F0702030302020204" pitchFamily="66" charset="0"/>
              </a:rPr>
              <a:t>Reveal a stack of magazines</a:t>
            </a:r>
            <a:r>
              <a:rPr lang="en-US" sz="3400" dirty="0">
                <a:latin typeface="Comic Sans MS" panose="030F0702030302020204" pitchFamily="66" charset="0"/>
              </a:rPr>
              <a:t> that you have hidden in a box or under a tablecloth and inform students that they will be taking part in a scavenger hunt using the clothing-color lists. Students will “hunt” through the magazines for pictures of the clothing-color combinations on their lists.</a:t>
            </a:r>
          </a:p>
          <a:p>
            <a:pPr marL="0" indent="0">
              <a:buNone/>
            </a:pPr>
            <a:r>
              <a:rPr lang="en-US" sz="3400" dirty="0">
                <a:latin typeface="Comic Sans MS" panose="030F0702030302020204" pitchFamily="66" charset="0"/>
              </a:rPr>
              <a:t>7. Have 2 team members come forward to take several magazines, scissors, tape, and a large piece of construction paper and return to their teams.</a:t>
            </a:r>
          </a:p>
          <a:p>
            <a:pPr marL="0" indent="0">
              <a:buNone/>
            </a:pPr>
            <a:r>
              <a:rPr lang="en-US" sz="3400" dirty="0">
                <a:latin typeface="Comic Sans MS" panose="030F0702030302020204" pitchFamily="66" charset="0"/>
              </a:rPr>
              <a:t>8. When students find items from their lists, they will cut the picture from the magazine and tape it to their poster. Students must label each picture they cut out in French, making sure the clothing and color phrase is grammatically correct and spelled correctly. Have students sign their names by the pictures they add to the poster to ensure that each team member contributes.</a:t>
            </a:r>
          </a:p>
          <a:p>
            <a:pPr marL="0" indent="0">
              <a:buNone/>
            </a:pPr>
            <a:r>
              <a:rPr lang="en-US" sz="3400" dirty="0">
                <a:latin typeface="Comic Sans MS" panose="030F0702030302020204" pitchFamily="66" charset="0"/>
              </a:rPr>
              <a:t>9. Give students approximately 15 minutes to search for items. Teams receive one point for each item they find; the team with the most points wins.</a:t>
            </a:r>
          </a:p>
          <a:p>
            <a:pPr marL="0" indent="0">
              <a:buNone/>
            </a:pPr>
            <a:r>
              <a:rPr lang="en-US" sz="3400" dirty="0">
                <a:latin typeface="Comic Sans MS" panose="030F0702030302020204" pitchFamily="66" charset="0"/>
              </a:rPr>
              <a:t>10. Display the posters in your classroom. </a:t>
            </a:r>
          </a:p>
          <a:p>
            <a:endParaRPr lang="en-US" dirty="0"/>
          </a:p>
        </p:txBody>
      </p:sp>
    </p:spTree>
    <p:extLst>
      <p:ext uri="{BB962C8B-B14F-4D97-AF65-F5344CB8AC3E}">
        <p14:creationId xmlns:p14="http://schemas.microsoft.com/office/powerpoint/2010/main" val="25707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Over the Line</a:t>
            </a:r>
            <a:endParaRPr lang="en-US" dirty="0">
              <a:latin typeface="Comic Sans MS" panose="030F0702030302020204" pitchFamily="66" charset="0"/>
            </a:endParaRPr>
          </a:p>
        </p:txBody>
      </p:sp>
      <p:sp>
        <p:nvSpPr>
          <p:cNvPr id="3" name="Content Placeholder 2"/>
          <p:cNvSpPr>
            <a:spLocks noGrp="1"/>
          </p:cNvSpPr>
          <p:nvPr>
            <p:ph idx="1"/>
          </p:nvPr>
        </p:nvSpPr>
        <p:spPr>
          <a:xfrm>
            <a:off x="838200" y="1690688"/>
            <a:ext cx="10515600" cy="4867767"/>
          </a:xfrm>
        </p:spPr>
        <p:txBody>
          <a:bodyPr>
            <a:normAutofit lnSpcReduction="10000"/>
          </a:bodyPr>
          <a:lstStyle/>
          <a:p>
            <a:pPr marL="0" indent="0">
              <a:buNone/>
            </a:pPr>
            <a:r>
              <a:rPr lang="en-US" dirty="0">
                <a:latin typeface="Comic Sans MS" panose="030F0702030302020204" pitchFamily="66" charset="0"/>
              </a:rPr>
              <a:t>1. Prepare for the activity by taping a line down the middle of the classroom (or drawing one with a chalk). One side of the line is designated as </a:t>
            </a:r>
            <a:r>
              <a:rPr lang="en-US" b="1" i="1" dirty="0" err="1">
                <a:latin typeface="Comic Sans MS" panose="030F0702030302020204" pitchFamily="66" charset="0"/>
              </a:rPr>
              <a:t>vrai</a:t>
            </a:r>
            <a:r>
              <a:rPr lang="en-US" b="1" i="1" dirty="0">
                <a:latin typeface="Comic Sans MS" panose="030F0702030302020204" pitchFamily="66" charset="0"/>
              </a:rPr>
              <a:t> </a:t>
            </a:r>
            <a:r>
              <a:rPr lang="en-US" dirty="0">
                <a:latin typeface="Comic Sans MS" panose="030F0702030302020204" pitchFamily="66" charset="0"/>
              </a:rPr>
              <a:t>(true) and the other side as </a:t>
            </a:r>
            <a:r>
              <a:rPr lang="en-US" b="1" i="1" dirty="0">
                <a:latin typeface="Comic Sans MS" panose="030F0702030302020204" pitchFamily="66" charset="0"/>
              </a:rPr>
              <a:t>faux </a:t>
            </a:r>
            <a:r>
              <a:rPr lang="en-US" dirty="0">
                <a:latin typeface="Comic Sans MS" panose="030F0702030302020204" pitchFamily="66" charset="0"/>
              </a:rPr>
              <a:t>(false).</a:t>
            </a:r>
          </a:p>
          <a:p>
            <a:pPr marL="0" indent="0">
              <a:buNone/>
            </a:pPr>
            <a:r>
              <a:rPr lang="en-US" dirty="0">
                <a:latin typeface="Comic Sans MS" panose="030F0702030302020204" pitchFamily="66" charset="0"/>
              </a:rPr>
              <a:t>2. Give students a true/false statement in French/Spanish/German.</a:t>
            </a:r>
          </a:p>
          <a:p>
            <a:pPr marL="0" indent="0">
              <a:buNone/>
            </a:pPr>
            <a:r>
              <a:rPr lang="en-US" dirty="0">
                <a:latin typeface="Comic Sans MS" panose="030F0702030302020204" pitchFamily="66" charset="0"/>
              </a:rPr>
              <a:t>3. Students then move to the side of the room that they think corresponds to the correct response. Obviously some students will just watch other students to see where they move. Base the questions on a current unit of study.  This works well with definitions (ex. The sister of my mother is my aunt) or cultural facts about a country.</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3066203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Dice </a:t>
            </a:r>
            <a:r>
              <a:rPr lang="en-US" b="1" u="sng" dirty="0">
                <a:latin typeface="Comic Sans MS" panose="030F0702030302020204" pitchFamily="66" charset="0"/>
              </a:rPr>
              <a:t>game for verb conjugation</a:t>
            </a:r>
            <a:endParaRPr lang="en-US" dirty="0">
              <a:latin typeface="Comic Sans MS" panose="030F0702030302020204" pitchFamily="66" charset="0"/>
            </a:endParaRPr>
          </a:p>
        </p:txBody>
      </p:sp>
      <p:sp>
        <p:nvSpPr>
          <p:cNvPr id="3" name="Content Placeholder 2"/>
          <p:cNvSpPr>
            <a:spLocks noGrp="1"/>
          </p:cNvSpPr>
          <p:nvPr>
            <p:ph idx="1"/>
          </p:nvPr>
        </p:nvSpPr>
        <p:spPr>
          <a:xfrm>
            <a:off x="838200" y="1497724"/>
            <a:ext cx="10515600" cy="5029200"/>
          </a:xfrm>
        </p:spPr>
        <p:txBody>
          <a:bodyPr>
            <a:normAutofit lnSpcReduction="10000"/>
          </a:bodyPr>
          <a:lstStyle/>
          <a:p>
            <a:pPr marL="0" indent="0">
              <a:buNone/>
            </a:pPr>
            <a:r>
              <a:rPr lang="en-US" dirty="0">
                <a:latin typeface="Comic Sans MS" panose="030F0702030302020204" pitchFamily="66" charset="0"/>
              </a:rPr>
              <a:t>1. Use 2 dice (preferably of 2 different colors).</a:t>
            </a:r>
          </a:p>
          <a:p>
            <a:pPr marL="0" indent="0">
              <a:buNone/>
            </a:pPr>
            <a:r>
              <a:rPr lang="en-US" dirty="0">
                <a:latin typeface="Comic Sans MS" panose="030F0702030302020204" pitchFamily="66" charset="0"/>
              </a:rPr>
              <a:t>2. On the board, number from 1 to 6 in two columns, A and B. Under the A column, put a different infinitive by each number. Under B, put different subjects.</a:t>
            </a:r>
            <a:br>
              <a:rPr lang="en-US" dirty="0">
                <a:latin typeface="Comic Sans MS" panose="030F0702030302020204" pitchFamily="66" charset="0"/>
              </a:rPr>
            </a:br>
            <a:r>
              <a:rPr lang="en-US" dirty="0">
                <a:latin typeface="Comic Sans MS" panose="030F0702030302020204" pitchFamily="66" charset="0"/>
              </a:rPr>
              <a:t>3. The first die determines the verb and the second determines the subject.</a:t>
            </a:r>
            <a:br>
              <a:rPr lang="en-US" dirty="0">
                <a:latin typeface="Comic Sans MS" panose="030F0702030302020204" pitchFamily="66" charset="0"/>
              </a:rPr>
            </a:br>
            <a:r>
              <a:rPr lang="en-US" dirty="0">
                <a:latin typeface="Comic Sans MS" panose="030F0702030302020204" pitchFamily="66" charset="0"/>
              </a:rPr>
              <a:t>4. One team rolls the dice. The person who rolled must give the correct verb form.</a:t>
            </a:r>
            <a:br>
              <a:rPr lang="en-US" dirty="0">
                <a:latin typeface="Comic Sans MS" panose="030F0702030302020204" pitchFamily="66" charset="0"/>
              </a:rPr>
            </a:br>
            <a:r>
              <a:rPr lang="en-US" dirty="0">
                <a:latin typeface="Comic Sans MS" panose="030F0702030302020204" pitchFamily="66" charset="0"/>
              </a:rPr>
              <a:t>5. If they say the form correctly they win the total they rolled on the dice. If they don't say the form correctly they lose that amount of points. Doubles get the student another turn, but 3 doubles in a row and they lose all points from their turn.</a:t>
            </a:r>
          </a:p>
          <a:p>
            <a:endParaRPr lang="en-US" dirty="0">
              <a:latin typeface="Comic Sans MS" panose="030F0702030302020204" pitchFamily="66" charset="0"/>
            </a:endParaRPr>
          </a:p>
        </p:txBody>
      </p:sp>
    </p:spTree>
    <p:extLst>
      <p:ext uri="{BB962C8B-B14F-4D97-AF65-F5344CB8AC3E}">
        <p14:creationId xmlns:p14="http://schemas.microsoft.com/office/powerpoint/2010/main" val="3786417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Dice game for </a:t>
            </a:r>
            <a:r>
              <a:rPr lang="en-US" b="1" u="sng" dirty="0" smtClean="0">
                <a:latin typeface="Comic Sans MS" panose="030F0702030302020204" pitchFamily="66" charset="0"/>
              </a:rPr>
              <a:t>Conjugation</a:t>
            </a:r>
            <a:endParaRPr lang="en-US" dirty="0">
              <a:latin typeface="Comic Sans MS" panose="030F0702030302020204" pitchFamily="66" charset="0"/>
            </a:endParaRPr>
          </a:p>
        </p:txBody>
      </p:sp>
      <p:sp>
        <p:nvSpPr>
          <p:cNvPr id="3" name="Content Placeholder 2"/>
          <p:cNvSpPr>
            <a:spLocks noGrp="1"/>
          </p:cNvSpPr>
          <p:nvPr>
            <p:ph idx="1"/>
          </p:nvPr>
        </p:nvSpPr>
        <p:spPr>
          <a:xfrm>
            <a:off x="126124" y="1418897"/>
            <a:ext cx="11761076" cy="5155324"/>
          </a:xfrm>
        </p:spPr>
        <p:txBody>
          <a:bodyPr>
            <a:noAutofit/>
          </a:bodyPr>
          <a:lstStyle/>
          <a:p>
            <a:pPr marL="0" indent="0">
              <a:buNone/>
            </a:pPr>
            <a:r>
              <a:rPr lang="en-US" sz="2000" dirty="0">
                <a:latin typeface="Comic Sans MS" panose="030F0702030302020204" pitchFamily="66" charset="0"/>
              </a:rPr>
              <a:t>1. Students will be paired in groups of 2.  One student will be a roller and the second student will be the writer.</a:t>
            </a:r>
          </a:p>
          <a:p>
            <a:pPr marL="0" indent="0">
              <a:buNone/>
            </a:pPr>
            <a:r>
              <a:rPr lang="en-US" sz="2000" dirty="0">
                <a:latin typeface="Comic Sans MS" panose="030F0702030302020204" pitchFamily="66" charset="0"/>
              </a:rPr>
              <a:t>2. Each student pair will receive one die and one game board.</a:t>
            </a:r>
          </a:p>
          <a:p>
            <a:pPr marL="0" indent="0">
              <a:buNone/>
            </a:pPr>
            <a:r>
              <a:rPr lang="en-US" sz="2000" dirty="0">
                <a:latin typeface="Comic Sans MS" panose="030F0702030302020204" pitchFamily="66" charset="0"/>
              </a:rPr>
              <a:t>3.  The game board will be a grid of verbs.  These can be current unit verbs or review verbs.  To make the board more difficult, place irregular verbs within the grid.</a:t>
            </a:r>
          </a:p>
          <a:p>
            <a:pPr marL="0" indent="0">
              <a:buNone/>
            </a:pPr>
            <a:r>
              <a:rPr lang="en-US" sz="2000" dirty="0">
                <a:latin typeface="Comic Sans MS" panose="030F0702030302020204" pitchFamily="66" charset="0"/>
              </a:rPr>
              <a:t>4. When the teacher signals to begin, the roller will roll the die directly on to the game board.</a:t>
            </a:r>
          </a:p>
          <a:p>
            <a:pPr marL="0" indent="0">
              <a:buNone/>
            </a:pPr>
            <a:r>
              <a:rPr lang="en-US" sz="2000" dirty="0">
                <a:latin typeface="Comic Sans MS" panose="030F0702030302020204" pitchFamily="66" charset="0"/>
              </a:rPr>
              <a:t>5.  The students will conjugate the verb where the die lands on the game board.  </a:t>
            </a:r>
          </a:p>
          <a:p>
            <a:pPr marL="0" indent="0">
              <a:buNone/>
            </a:pPr>
            <a:r>
              <a:rPr lang="en-US" sz="2000" dirty="0">
                <a:latin typeface="Comic Sans MS" panose="030F0702030302020204" pitchFamily="66" charset="0"/>
              </a:rPr>
              <a:t>6.  Verb will be conjugated based on the following rolls:</a:t>
            </a:r>
          </a:p>
          <a:p>
            <a:pPr marL="0" indent="0">
              <a:buNone/>
            </a:pPr>
            <a:r>
              <a:rPr lang="en-US" sz="2000" dirty="0">
                <a:latin typeface="Comic Sans MS" panose="030F0702030302020204" pitchFamily="66" charset="0"/>
              </a:rPr>
              <a:t>	</a:t>
            </a:r>
            <a:r>
              <a:rPr lang="fr-FR" sz="2000" dirty="0" smtClean="0">
                <a:latin typeface="Comic Sans MS" panose="030F0702030302020204" pitchFamily="66" charset="0"/>
              </a:rPr>
              <a:t>1—Je			4-- Nous</a:t>
            </a:r>
            <a:endParaRPr lang="en-US" sz="2000" dirty="0">
              <a:latin typeface="Comic Sans MS" panose="030F0702030302020204" pitchFamily="66" charset="0"/>
            </a:endParaRPr>
          </a:p>
          <a:p>
            <a:pPr marL="0" indent="0">
              <a:buNone/>
            </a:pPr>
            <a:r>
              <a:rPr lang="fr-FR" sz="2000" dirty="0">
                <a:latin typeface="Comic Sans MS" panose="030F0702030302020204" pitchFamily="66" charset="0"/>
              </a:rPr>
              <a:t>	</a:t>
            </a:r>
            <a:r>
              <a:rPr lang="fr-FR" sz="2000" dirty="0" smtClean="0">
                <a:latin typeface="Comic Sans MS" panose="030F0702030302020204" pitchFamily="66" charset="0"/>
              </a:rPr>
              <a:t>2—Tu			5--Vous </a:t>
            </a:r>
            <a:endParaRPr lang="en-US" sz="2000" dirty="0">
              <a:latin typeface="Comic Sans MS" panose="030F0702030302020204" pitchFamily="66" charset="0"/>
            </a:endParaRPr>
          </a:p>
          <a:p>
            <a:pPr marL="0" indent="0">
              <a:buNone/>
            </a:pPr>
            <a:r>
              <a:rPr lang="fr-FR" sz="2000" dirty="0">
                <a:latin typeface="Comic Sans MS" panose="030F0702030302020204" pitchFamily="66" charset="0"/>
              </a:rPr>
              <a:t>	</a:t>
            </a:r>
            <a:r>
              <a:rPr lang="fr-FR" sz="2000" dirty="0" smtClean="0">
                <a:latin typeface="Comic Sans MS" panose="030F0702030302020204" pitchFamily="66" charset="0"/>
              </a:rPr>
              <a:t>3—Il			6--Ils</a:t>
            </a:r>
            <a:r>
              <a:rPr lang="fr-FR" sz="2000" dirty="0">
                <a:latin typeface="Comic Sans MS" panose="030F0702030302020204" pitchFamily="66" charset="0"/>
              </a:rPr>
              <a:t> </a:t>
            </a:r>
            <a:endParaRPr lang="en-US" sz="2000" dirty="0">
              <a:latin typeface="Comic Sans MS" panose="030F0702030302020204" pitchFamily="66" charset="0"/>
            </a:endParaRPr>
          </a:p>
          <a:p>
            <a:pPr marL="0" indent="0">
              <a:buNone/>
            </a:pPr>
            <a:r>
              <a:rPr lang="en-US" sz="2000" dirty="0">
                <a:latin typeface="Comic Sans MS" panose="030F0702030302020204" pitchFamily="66" charset="0"/>
              </a:rPr>
              <a:t>7.  The writer will write the conjugation (subject pronoun and verb) on a separate piece of paper.  </a:t>
            </a:r>
          </a:p>
          <a:p>
            <a:pPr marL="0" indent="0">
              <a:buNone/>
            </a:pPr>
            <a:r>
              <a:rPr lang="en-US" sz="2000" dirty="0">
                <a:latin typeface="Comic Sans MS" panose="030F0702030302020204" pitchFamily="66" charset="0"/>
              </a:rPr>
              <a:t>8. The teacher will time the conjugation, allowing only 5 minutes for conjugating.  The teams will hand in their conjugations—the team with the most correct conjugations wins</a:t>
            </a:r>
            <a:r>
              <a:rPr lang="en-US" sz="2000" dirty="0" smtClean="0">
                <a:latin typeface="Comic Sans MS" panose="030F0702030302020204" pitchFamily="66" charset="0"/>
              </a:rPr>
              <a:t>.</a:t>
            </a:r>
            <a:endParaRPr lang="en-US" sz="2000" dirty="0">
              <a:latin typeface="Comic Sans MS" panose="030F0702030302020204" pitchFamily="66" charset="0"/>
            </a:endParaRPr>
          </a:p>
        </p:txBody>
      </p:sp>
    </p:spTree>
    <p:extLst>
      <p:ext uri="{BB962C8B-B14F-4D97-AF65-F5344CB8AC3E}">
        <p14:creationId xmlns:p14="http://schemas.microsoft.com/office/powerpoint/2010/main" val="7232107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Steal my value…</a:t>
            </a:r>
            <a:endParaRPr lang="en-US" dirty="0">
              <a:latin typeface="Comic Sans MS" panose="030F0702030302020204" pitchFamily="66" charset="0"/>
            </a:endParaRPr>
          </a:p>
        </p:txBody>
      </p:sp>
      <p:sp>
        <p:nvSpPr>
          <p:cNvPr id="3" name="Content Placeholder 2"/>
          <p:cNvSpPr>
            <a:spLocks noGrp="1"/>
          </p:cNvSpPr>
          <p:nvPr>
            <p:ph idx="1"/>
          </p:nvPr>
        </p:nvSpPr>
        <p:spPr/>
        <p:txBody>
          <a:bodyPr/>
          <a:lstStyle/>
          <a:p>
            <a:pPr marL="0" indent="0">
              <a:buNone/>
            </a:pPr>
            <a:r>
              <a:rPr lang="en-US" dirty="0">
                <a:latin typeface="Comic Sans MS" panose="030F0702030302020204" pitchFamily="66" charset="0"/>
              </a:rPr>
              <a:t>1. Teacher writes different award values on little folded papers and places them in a basket (example: one homework pass, 3 extra quiz points, one piece of candy, lunch with the teacher, verb conjugation book mark, French pencil, French button etc.)</a:t>
            </a:r>
          </a:p>
          <a:p>
            <a:pPr marL="0" indent="0">
              <a:buNone/>
            </a:pPr>
            <a:r>
              <a:rPr lang="en-US" dirty="0">
                <a:latin typeface="Comic Sans MS" panose="030F0702030302020204" pitchFamily="66" charset="0"/>
              </a:rPr>
              <a:t>2. Teacher then asks for a vocab word or grammatical concept (conjugation etc.).  The first student who raises his/her hand gets whatever award is on the paper.  When all ten awards have been given, students can STEAL awards from others. </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3675595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564" y="144409"/>
            <a:ext cx="10515600" cy="974944"/>
          </a:xfrm>
        </p:spPr>
        <p:txBody>
          <a:bodyPr/>
          <a:lstStyle/>
          <a:p>
            <a:r>
              <a:rPr lang="en-US" b="1" u="sng" dirty="0">
                <a:latin typeface="Comic Sans MS" panose="030F0702030302020204" pitchFamily="66" charset="0"/>
              </a:rPr>
              <a:t>Musical Chairs</a:t>
            </a:r>
            <a:endParaRPr lang="en-US" dirty="0">
              <a:latin typeface="Comic Sans MS" panose="030F0702030302020204" pitchFamily="66" charset="0"/>
            </a:endParaRPr>
          </a:p>
        </p:txBody>
      </p:sp>
      <p:sp>
        <p:nvSpPr>
          <p:cNvPr id="3" name="Content Placeholder 2"/>
          <p:cNvSpPr>
            <a:spLocks noGrp="1"/>
          </p:cNvSpPr>
          <p:nvPr>
            <p:ph idx="1"/>
          </p:nvPr>
        </p:nvSpPr>
        <p:spPr>
          <a:xfrm>
            <a:off x="141889" y="1119354"/>
            <a:ext cx="11634951" cy="5738646"/>
          </a:xfrm>
        </p:spPr>
        <p:txBody>
          <a:bodyPr>
            <a:normAutofit/>
          </a:bodyPr>
          <a:lstStyle/>
          <a:p>
            <a:pPr marL="0" indent="0">
              <a:buNone/>
            </a:pPr>
            <a:r>
              <a:rPr lang="en-US" sz="2400" dirty="0" smtClean="0">
                <a:latin typeface="Comic Sans MS" panose="030F0702030302020204" pitchFamily="66" charset="0"/>
              </a:rPr>
              <a:t>1. </a:t>
            </a:r>
            <a:r>
              <a:rPr lang="en-US" sz="2400" dirty="0">
                <a:latin typeface="Comic Sans MS" panose="030F0702030302020204" pitchFamily="66" charset="0"/>
              </a:rPr>
              <a:t>While seated in his/her original seat, the student will flip over the card and do the activity which is written on the card.  If the activity is to translate, the student will translate the word on the line on the answer sheet which corresponds with the number on the card.  If the activity is to conjugate, the student will conjugate the verb on the line on the answer sheet which corresponds with the number on the card.     </a:t>
            </a:r>
          </a:p>
          <a:p>
            <a:pPr marL="0" indent="0">
              <a:buNone/>
            </a:pPr>
            <a:r>
              <a:rPr lang="en-US" sz="2400" dirty="0">
                <a:latin typeface="Comic Sans MS" panose="030F0702030302020204" pitchFamily="66" charset="0"/>
              </a:rPr>
              <a:t>2. The student will flip the card over when he/she has finished.  </a:t>
            </a:r>
          </a:p>
          <a:p>
            <a:pPr marL="0" indent="0">
              <a:buNone/>
            </a:pPr>
            <a:r>
              <a:rPr lang="en-US" sz="2400" dirty="0">
                <a:latin typeface="Comic Sans MS" panose="030F0702030302020204" pitchFamily="66" charset="0"/>
              </a:rPr>
              <a:t>3. The teacher will begin playing music, students will get up and move/dance around the room until the music ends.  </a:t>
            </a:r>
          </a:p>
          <a:p>
            <a:pPr marL="0" indent="0">
              <a:buNone/>
            </a:pPr>
            <a:r>
              <a:rPr lang="en-US" sz="2400" dirty="0">
                <a:latin typeface="Comic Sans MS" panose="030F0702030302020204" pitchFamily="66" charset="0"/>
              </a:rPr>
              <a:t>4. When the music ends, the student will find a new seat and a new card.  Turn over the card and do the activity which is identified on the card.  </a:t>
            </a:r>
          </a:p>
          <a:p>
            <a:pPr marL="0" indent="0">
              <a:buNone/>
            </a:pPr>
            <a:r>
              <a:rPr lang="en-US" sz="2400" dirty="0">
                <a:latin typeface="Comic Sans MS" panose="030F0702030302020204" pitchFamily="66" charset="0"/>
              </a:rPr>
              <a:t> </a:t>
            </a:r>
            <a:r>
              <a:rPr lang="en-US" sz="2400" dirty="0" smtClean="0">
                <a:latin typeface="Comic Sans MS" panose="030F0702030302020204" pitchFamily="66" charset="0"/>
              </a:rPr>
              <a:t>5. The </a:t>
            </a:r>
            <a:r>
              <a:rPr lang="en-US" sz="2400" dirty="0">
                <a:latin typeface="Comic Sans MS" panose="030F0702030302020204" pitchFamily="66" charset="0"/>
              </a:rPr>
              <a:t>goal is for the students to do all of the activities on all of the cards.  You can collect this information and use as a formative assessment measure or review the answers as a whole group activity.</a:t>
            </a:r>
          </a:p>
        </p:txBody>
      </p:sp>
    </p:spTree>
    <p:extLst>
      <p:ext uri="{BB962C8B-B14F-4D97-AF65-F5344CB8AC3E}">
        <p14:creationId xmlns:p14="http://schemas.microsoft.com/office/powerpoint/2010/main" val="1127287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1765"/>
            <a:ext cx="10515600" cy="1325563"/>
          </a:xfrm>
        </p:spPr>
        <p:txBody>
          <a:bodyPr/>
          <a:lstStyle/>
          <a:p>
            <a:r>
              <a:rPr lang="en-US" b="1" u="sng" dirty="0">
                <a:latin typeface="Comic Sans MS" panose="030F0702030302020204" pitchFamily="66" charset="0"/>
              </a:rPr>
              <a:t>The pool noodle game</a:t>
            </a:r>
            <a:endParaRPr lang="en-US" dirty="0">
              <a:latin typeface="Comic Sans MS" panose="030F0702030302020204" pitchFamily="66" charset="0"/>
            </a:endParaRPr>
          </a:p>
        </p:txBody>
      </p:sp>
      <p:sp>
        <p:nvSpPr>
          <p:cNvPr id="3" name="Content Placeholder 2"/>
          <p:cNvSpPr>
            <a:spLocks noGrp="1"/>
          </p:cNvSpPr>
          <p:nvPr>
            <p:ph idx="1"/>
          </p:nvPr>
        </p:nvSpPr>
        <p:spPr>
          <a:xfrm>
            <a:off x="838200" y="1270000"/>
            <a:ext cx="10515600" cy="5588000"/>
          </a:xfrm>
        </p:spPr>
        <p:txBody>
          <a:bodyPr>
            <a:normAutofit fontScale="92500" lnSpcReduction="10000"/>
          </a:bodyPr>
          <a:lstStyle/>
          <a:p>
            <a:pPr marL="0" indent="0">
              <a:buNone/>
            </a:pPr>
            <a:r>
              <a:rPr lang="en-US" dirty="0">
                <a:latin typeface="Comic Sans MS" panose="030F0702030302020204" pitchFamily="66" charset="0"/>
              </a:rPr>
              <a:t>1. Classroom needs to be prepared to accommodate student circles or gym can be reserved for this activity (hence plan on playing this game for the entire period)</a:t>
            </a:r>
          </a:p>
          <a:p>
            <a:pPr marL="0" indent="0">
              <a:buNone/>
            </a:pPr>
            <a:r>
              <a:rPr lang="en-US" dirty="0">
                <a:latin typeface="Comic Sans MS" panose="030F0702030302020204" pitchFamily="66" charset="0"/>
              </a:rPr>
              <a:t>2. Students stand in 3 or 4 circles with team mates.  One student stands in the middle holding a pool noodle. </a:t>
            </a:r>
          </a:p>
          <a:p>
            <a:pPr marL="0" indent="0">
              <a:buNone/>
            </a:pPr>
            <a:r>
              <a:rPr lang="en-US" dirty="0">
                <a:latin typeface="Comic Sans MS" panose="030F0702030302020204" pitchFamily="66" charset="0"/>
              </a:rPr>
              <a:t>3. Each student holds up a large index card with a question on one side and answer on the other (or a vocab word in French/Spanish/German on one side, with English on the other)</a:t>
            </a:r>
          </a:p>
          <a:p>
            <a:pPr marL="0" indent="0">
              <a:buNone/>
            </a:pPr>
            <a:r>
              <a:rPr lang="en-US" dirty="0">
                <a:latin typeface="Comic Sans MS" panose="030F0702030302020204" pitchFamily="66" charset="0"/>
              </a:rPr>
              <a:t>4. The teacher (or team captain) yells a question.  Whoever has the answer facing out on their card must call the next person before being hit by the pool noodle holder.  If hit, that person goes in the middle and the game re-starts.</a:t>
            </a:r>
          </a:p>
          <a:p>
            <a:pPr marL="0" indent="0">
              <a:buNone/>
            </a:pPr>
            <a:r>
              <a:rPr lang="en-US" dirty="0">
                <a:latin typeface="Comic Sans MS" panose="030F0702030302020204" pitchFamily="66" charset="0"/>
              </a:rPr>
              <a:t>5.  Teacher needs to specify strict rules (only gentle hitting is allowed on the legs of the opponent, no ”ping-ponging” (back and forth with the same person) etc.</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7554484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TotalTime>
  <Words>3710</Words>
  <Application>Microsoft Office PowerPoint</Application>
  <PresentationFormat>Widescreen</PresentationFormat>
  <Paragraphs>181</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Calibri Light</vt:lpstr>
      <vt:lpstr>Comic Sans MS</vt:lpstr>
      <vt:lpstr>Curlz MT</vt:lpstr>
      <vt:lpstr>Office Theme</vt:lpstr>
      <vt:lpstr>Bougez….Jouez… Apprenez!!!</vt:lpstr>
      <vt:lpstr>Vocabulary Graffiti!</vt:lpstr>
      <vt:lpstr>Colored-clothing Jumble/ Scavenger Hunt</vt:lpstr>
      <vt:lpstr>Over the Line</vt:lpstr>
      <vt:lpstr>Dice game for verb conjugation</vt:lpstr>
      <vt:lpstr>Dice game for Conjugation</vt:lpstr>
      <vt:lpstr>Steal my value…</vt:lpstr>
      <vt:lpstr>Musical Chairs</vt:lpstr>
      <vt:lpstr>The pool noodle game</vt:lpstr>
      <vt:lpstr>What time is it?</vt:lpstr>
      <vt:lpstr>Pass the washcloth /Pass the bag</vt:lpstr>
      <vt:lpstr>Rock and Roll</vt:lpstr>
      <vt:lpstr>Mind your manners</vt:lpstr>
      <vt:lpstr>I’ve Got Your Back</vt:lpstr>
      <vt:lpstr>Le relay de la conjugaison 1 </vt:lpstr>
      <vt:lpstr>Verb Conjugation Relay Race #2 </vt:lpstr>
      <vt:lpstr>The Ladder </vt:lpstr>
      <vt:lpstr>Genoux-Bravo </vt:lpstr>
      <vt:lpstr>The Buzz Box</vt:lpstr>
      <vt:lpstr>Quick Circle</vt:lpstr>
      <vt:lpstr>Pass it to me quickly… </vt:lpstr>
      <vt:lpstr>Sticks and Stones</vt:lpstr>
      <vt:lpstr>The Fly swatter game </vt:lpstr>
      <vt:lpstr>Whisper Chains</vt:lpstr>
      <vt:lpstr>Touch your nose and tap</vt:lpstr>
      <vt:lpstr>Bluff</vt:lpstr>
      <vt:lpstr>Hallway Circle Games</vt:lpstr>
      <vt:lpstr>PowerPoint Presentation</vt:lpstr>
      <vt:lpstr>PowerPoint Presentation</vt:lpstr>
    </vt:vector>
  </TitlesOfParts>
  <Company>Canandaigua City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Bougez….Jouez… Apprenez!!!</dc:title>
  <dc:creator>Heidi Connell</dc:creator>
  <cp:lastModifiedBy>Heidi Connell</cp:lastModifiedBy>
  <cp:revision>15</cp:revision>
  <dcterms:created xsi:type="dcterms:W3CDTF">2014-03-06T17:55:27Z</dcterms:created>
  <dcterms:modified xsi:type="dcterms:W3CDTF">2014-03-07T02:03:39Z</dcterms:modified>
</cp:coreProperties>
</file>